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076138314" r:id="rId2"/>
    <p:sldId id="2076138399" r:id="rId3"/>
    <p:sldId id="2076138400" r:id="rId4"/>
    <p:sldId id="2076138401" r:id="rId5"/>
    <p:sldId id="2076138403" r:id="rId6"/>
    <p:sldId id="2076138404" r:id="rId7"/>
    <p:sldId id="2076138405" r:id="rId8"/>
    <p:sldId id="2076138406" r:id="rId9"/>
    <p:sldId id="2076138407" r:id="rId10"/>
    <p:sldId id="2076138409" r:id="rId11"/>
    <p:sldId id="2076138402" r:id="rId12"/>
    <p:sldId id="2076138410" r:id="rId13"/>
    <p:sldId id="2076138411" r:id="rId14"/>
    <p:sldId id="2076138412" r:id="rId15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521415D9-36F7-43E2-AB2F-B90AF26B5E84}">
      <p14:sectionLst xmlns:p14="http://schemas.microsoft.com/office/powerpoint/2010/main">
        <p14:section name="PMI Converter Presentation" id="{304D6CA8-BFDE-4D6E-B001-7BE04927C301}">
          <p14:sldIdLst>
            <p14:sldId id="2076138314"/>
            <p14:sldId id="2076138399"/>
            <p14:sldId id="2076138400"/>
            <p14:sldId id="2076138401"/>
            <p14:sldId id="2076138403"/>
            <p14:sldId id="2076138404"/>
            <p14:sldId id="2076138405"/>
            <p14:sldId id="2076138406"/>
            <p14:sldId id="2076138407"/>
            <p14:sldId id="2076138409"/>
            <p14:sldId id="2076138402"/>
            <p14:sldId id="2076138410"/>
            <p14:sldId id="2076138411"/>
            <p14:sldId id="207613841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064938-8D64-56E3-7106-BF6EB0E571C2}" name="Luzha, Genc (ext) (T AMC DMT-DE)" initials="GL" userId="S::genc.luzha.ext@siemens.com::89ed2385-d7de-45c8-abc0-701928135a1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8C9"/>
    <a:srgbClr val="7FD7F7"/>
    <a:srgbClr val="80BA9A"/>
    <a:srgbClr val="E69980"/>
    <a:srgbClr val="FF7F7F"/>
    <a:srgbClr val="C8E7A7"/>
    <a:srgbClr val="FFFF7F"/>
    <a:srgbClr val="FBDB7B"/>
    <a:srgbClr val="FFFFFF"/>
    <a:srgbClr val="333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67EEAB-E3B2-453C-9AA1-F38008402F92}" v="118" dt="2025-01-27T13:30:10.378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96327" autoAdjust="0"/>
  </p:normalViewPr>
  <p:slideViewPr>
    <p:cSldViewPr snapToGrid="0" showGuides="1">
      <p:cViewPr varScale="1">
        <p:scale>
          <a:sx n="123" d="100"/>
          <a:sy n="123" d="100"/>
        </p:scale>
        <p:origin x="544" y="1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5074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5/28/25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5/28/25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47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56C83-AF5A-BF25-0B43-1F3DA93D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9C9CE-9ABB-4896-5E2F-1B60B786A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88627-1B99-8B2D-33AD-192F26946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63106-022F-311B-A7DF-6330742F7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3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9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7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D1F35-A406-2455-84E2-B7C7BD078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3346E-E61B-012A-EAF6-37B1894B3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09B2C-99E5-3623-3C79-C08F1773B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D8111-7C0D-F7A1-C42C-143E5239B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10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666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58E93-0159-B7CD-EDA6-35EB2F29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919E98-71F1-7C7F-2032-A56EFD7BA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9D24B6-DF49-34A0-095B-E14F4717B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0E726-7960-96D3-2226-02AC08A04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8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95118-53FE-6B4E-53AF-EEFF3C878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89E0A-A778-04E5-B39C-D81D0E5F95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DC4208-55D4-4E13-8592-7CA42ED237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F0FC0A-965D-D171-DEC8-56DD4066AF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2621EF-F4B6-4243-C769-68A72F8BF2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31E00-6703-93C5-4573-F1D00FE73D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EFCBB-3B2D-53D2-EE8B-72777D8566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598CE5-C8AD-3544-A359-1BD0DBD2EC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09A5-04C2-795C-B4F3-F774E8D0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1F5F9-5BE3-F3BC-4E82-809FD97448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F0FE7-743B-5B7D-9489-DB10F45197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5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Restricted | © Siemens 2025 | Tim Hoffmann | FT RPD AMC DMT | January 2025</a:t>
            </a:r>
            <a:endParaRPr lang="en-US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  <p:sldLayoutId id="2147483799" r:id="rId7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8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3.xml"/><Relationship Id="rId6" Type="http://schemas.openxmlformats.org/officeDocument/2006/relationships/hyperlink" Target="mailto:tim.b.hoffmann@edu.bme.hu" TargetMode="Externa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1.xml"/><Relationship Id="rId6" Type="http://schemas.openxmlformats.org/officeDocument/2006/relationships/image" Target="../media/image35.svg"/><Relationship Id="rId11" Type="http://schemas.openxmlformats.org/officeDocument/2006/relationships/image" Target="../media/image15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emf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1.svg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2.xml"/><Relationship Id="rId6" Type="http://schemas.openxmlformats.org/officeDocument/2006/relationships/image" Target="../media/image40.png"/><Relationship Id="rId5" Type="http://schemas.openxmlformats.org/officeDocument/2006/relationships/image" Target="../media/image33.emf"/><Relationship Id="rId10" Type="http://schemas.openxmlformats.org/officeDocument/2006/relationships/image" Target="../media/image15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5.png"/><Relationship Id="rId4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3295-8006-E071-83BD-869978927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llage of movies and tv shows&#10;&#10;Description automatically generated">
            <a:extLst>
              <a:ext uri="{FF2B5EF4-FFF2-40B4-BE49-F238E27FC236}">
                <a16:creationId xmlns:a16="http://schemas.microsoft.com/office/drawing/2014/main" id="{55110FD1-628C-610D-027A-C179E0E20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19" b="53441"/>
          <a:stretch/>
        </p:blipFill>
        <p:spPr>
          <a:xfrm>
            <a:off x="0" y="3657601"/>
            <a:ext cx="12192000" cy="3208004"/>
          </a:xfrm>
          <a:prstGeom prst="rect">
            <a:avLst/>
          </a:prstGeom>
          <a:effectLst/>
        </p:spPr>
      </p:pic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1A9328E9-74E8-6CB7-0566-ADC70782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821" y="2361294"/>
            <a:ext cx="7099758" cy="1231106"/>
          </a:xfrm>
        </p:spPr>
        <p:txBody>
          <a:bodyPr/>
          <a:lstStyle/>
          <a:p>
            <a:pPr algn="ctr"/>
            <a:r>
              <a:rPr lang="en-US" b="1" noProof="0" dirty="0">
                <a:latin typeface="Avenir Next" panose="020B0503020202020204" pitchFamily="34" charset="0"/>
              </a:rPr>
              <a:t>Movie Recommender System</a:t>
            </a: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F0DD836-64AB-A7E5-FBAD-2655EE3302DC}"/>
              </a:ext>
            </a:extLst>
          </p:cNvPr>
          <p:cNvSpPr/>
          <p:nvPr/>
        </p:nvSpPr>
        <p:spPr>
          <a:xfrm flipH="1" flipV="1">
            <a:off x="-1" y="3605048"/>
            <a:ext cx="12058648" cy="113582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50F8CCAF-1438-A1FB-84D9-3ACD5C584B56}"/>
              </a:ext>
            </a:extLst>
          </p:cNvPr>
          <p:cNvSpPr/>
          <p:nvPr/>
        </p:nvSpPr>
        <p:spPr>
          <a:xfrm>
            <a:off x="-1" y="6372225"/>
            <a:ext cx="2343150" cy="49338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9323684A-FF54-9B7B-B70E-025BD46B88F5}"/>
              </a:ext>
            </a:extLst>
          </p:cNvPr>
          <p:cNvSpPr/>
          <p:nvPr/>
        </p:nvSpPr>
        <p:spPr>
          <a:xfrm flipH="1" flipV="1">
            <a:off x="-2" y="3605048"/>
            <a:ext cx="12192000" cy="61555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ÉDA Gyula | BME-MM">
            <a:extLst>
              <a:ext uri="{FF2B5EF4-FFF2-40B4-BE49-F238E27FC236}">
                <a16:creationId xmlns:a16="http://schemas.microsoft.com/office/drawing/2014/main" id="{B7465643-14A2-DB46-4871-C7076D875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73" y="236563"/>
            <a:ext cx="2619375" cy="7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B29DA38A-6255-15FA-BEC8-97A6EF215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378370">
            <a:off x="8033716" y="4029140"/>
            <a:ext cx="4476224" cy="1655762"/>
          </a:xfrm>
        </p:spPr>
        <p:txBody>
          <a:bodyPr>
            <a:normAutofit/>
          </a:bodyPr>
          <a:lstStyle/>
          <a:p>
            <a:r>
              <a:rPr lang="en-US" sz="2000" i="1" dirty="0">
                <a:latin typeface="Avenir Next Medium" panose="020B0503020202020204" pitchFamily="34" charset="0"/>
              </a:rPr>
              <a:t>Leveraging the </a:t>
            </a:r>
            <a:r>
              <a:rPr lang="en-US" sz="2000" i="1" dirty="0" err="1">
                <a:latin typeface="Avenir Next Medium" panose="020B0503020202020204" pitchFamily="34" charset="0"/>
              </a:rPr>
              <a:t>MovieLens</a:t>
            </a:r>
            <a:r>
              <a:rPr lang="en-US" sz="2000" i="1" dirty="0">
                <a:latin typeface="Avenir Next Medium" panose="020B0503020202020204" pitchFamily="34" charset="0"/>
              </a:rPr>
              <a:t>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8A161A-DB2E-8668-350C-35172085A405}"/>
              </a:ext>
            </a:extLst>
          </p:cNvPr>
          <p:cNvSpPr txBox="1"/>
          <p:nvPr/>
        </p:nvSpPr>
        <p:spPr>
          <a:xfrm>
            <a:off x="219852" y="487982"/>
            <a:ext cx="261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  <a:latin typeface="Avenir Next" panose="020B0503020202020204" pitchFamily="34" charset="0"/>
              </a:rPr>
              <a:t>Tim Benjamin Hoffmann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2478D0-33A5-70BA-378F-C48595BD9D15}"/>
              </a:ext>
            </a:extLst>
          </p:cNvPr>
          <p:cNvSpPr txBox="1"/>
          <p:nvPr/>
        </p:nvSpPr>
        <p:spPr>
          <a:xfrm>
            <a:off x="112332" y="219876"/>
            <a:ext cx="136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  <a:latin typeface="Avenir Next" panose="020B0503020202020204" pitchFamily="34" charset="0"/>
              </a:rPr>
              <a:t>Project By</a:t>
            </a:r>
          </a:p>
        </p:txBody>
      </p:sp>
    </p:spTree>
    <p:extLst>
      <p:ext uri="{BB962C8B-B14F-4D97-AF65-F5344CB8AC3E}">
        <p14:creationId xmlns:p14="http://schemas.microsoft.com/office/powerpoint/2010/main" val="305850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47217-BF40-8453-5465-32FE2AC2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2470C0-DBF7-1FD1-8E26-F5B07BC3A2BB}"/>
              </a:ext>
            </a:extLst>
          </p:cNvPr>
          <p:cNvSpPr/>
          <p:nvPr/>
        </p:nvSpPr>
        <p:spPr>
          <a:xfrm>
            <a:off x="0" y="1358537"/>
            <a:ext cx="12222480" cy="5499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el 1" descr="Slide headline">
            <a:extLst>
              <a:ext uri="{FF2B5EF4-FFF2-40B4-BE49-F238E27FC236}">
                <a16:creationId xmlns:a16="http://schemas.microsoft.com/office/drawing/2014/main" id="{1C9BA0C7-D483-3009-3D53-1622F611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Results</a:t>
            </a:r>
            <a:br>
              <a:rPr lang="en-US" dirty="0"/>
            </a:br>
            <a:r>
              <a:rPr lang="en-US" b="0" dirty="0">
                <a:latin typeface="Avenir Next Medium" panose="020B0503020202020204" pitchFamily="34" charset="0"/>
              </a:rPr>
              <a:t>Model Evaluation</a:t>
            </a:r>
            <a:br>
              <a:rPr lang="en-US" dirty="0"/>
            </a:br>
            <a:endParaRPr lang="de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9BEC8-45E3-9C42-4F78-98CBA635C1DB}"/>
              </a:ext>
            </a:extLst>
          </p:cNvPr>
          <p:cNvSpPr txBox="1"/>
          <p:nvPr/>
        </p:nvSpPr>
        <p:spPr>
          <a:xfrm>
            <a:off x="7939100" y="4205390"/>
            <a:ext cx="2243626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Precision: 85.72 %</a:t>
            </a:r>
            <a:endParaRPr lang="en-US" b="1" dirty="0">
              <a:solidFill>
                <a:schemeClr val="tx1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55F56-3AB9-997E-818C-67454DE23EA2}"/>
              </a:ext>
            </a:extLst>
          </p:cNvPr>
          <p:cNvSpPr txBox="1"/>
          <p:nvPr/>
        </p:nvSpPr>
        <p:spPr>
          <a:xfrm>
            <a:off x="-353643" y="1707012"/>
            <a:ext cx="79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venir Next" panose="020B0503020202020204" pitchFamily="34" charset="0"/>
              </a:rPr>
              <a:t>Number of positive and negative recommendations per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06EA1-A6C5-1EE1-C786-829D8796582C}"/>
              </a:ext>
            </a:extLst>
          </p:cNvPr>
          <p:cNvSpPr txBox="1"/>
          <p:nvPr/>
        </p:nvSpPr>
        <p:spPr>
          <a:xfrm>
            <a:off x="7936015" y="6241189"/>
            <a:ext cx="2246711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Precision: 83.66 %</a:t>
            </a:r>
            <a:endParaRPr lang="en-US" b="1" dirty="0">
              <a:solidFill>
                <a:schemeClr val="tx1"/>
              </a:solidFill>
              <a:latin typeface="Avenir Next Demi Bold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AC8C4-1B18-D7F2-3655-0F8FBB49C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2"/>
          <a:stretch/>
        </p:blipFill>
        <p:spPr>
          <a:xfrm rot="5400000">
            <a:off x="1204344" y="776357"/>
            <a:ext cx="4820195" cy="7289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A24C3-4860-DCD1-C052-642DF654FDAA}"/>
              </a:ext>
            </a:extLst>
          </p:cNvPr>
          <p:cNvSpPr txBox="1"/>
          <p:nvPr/>
        </p:nvSpPr>
        <p:spPr>
          <a:xfrm>
            <a:off x="7746822" y="3666718"/>
            <a:ext cx="23652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User-based 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7AC64-D264-AC09-94DE-5E50C8D6311C}"/>
              </a:ext>
            </a:extLst>
          </p:cNvPr>
          <p:cNvSpPr txBox="1"/>
          <p:nvPr/>
        </p:nvSpPr>
        <p:spPr>
          <a:xfrm>
            <a:off x="7939100" y="4677751"/>
            <a:ext cx="1870973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RMSE: 1.072</a:t>
            </a:r>
            <a:endParaRPr lang="en-US" b="1" dirty="0">
              <a:solidFill>
                <a:schemeClr val="tx1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1BF06-4121-EA3A-8A44-7108B2C417B1}"/>
              </a:ext>
            </a:extLst>
          </p:cNvPr>
          <p:cNvSpPr txBox="1"/>
          <p:nvPr/>
        </p:nvSpPr>
        <p:spPr>
          <a:xfrm>
            <a:off x="7746822" y="5677581"/>
            <a:ext cx="26512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Content-based Filtering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178B2-41EB-E443-7354-075F19C04C3E}"/>
              </a:ext>
            </a:extLst>
          </p:cNvPr>
          <p:cNvCxnSpPr>
            <a:cxnSpLocks/>
          </p:cNvCxnSpPr>
          <p:nvPr/>
        </p:nvCxnSpPr>
        <p:spPr>
          <a:xfrm>
            <a:off x="7485017" y="5311821"/>
            <a:ext cx="4737463" cy="0"/>
          </a:xfrm>
          <a:prstGeom prst="line">
            <a:avLst/>
          </a:prstGeom>
          <a:ln>
            <a:solidFill>
              <a:schemeClr val="accent6"/>
            </a:solidFill>
            <a:headEnd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Graphic 16" descr="Social network with solid fill">
            <a:extLst>
              <a:ext uri="{FF2B5EF4-FFF2-40B4-BE49-F238E27FC236}">
                <a16:creationId xmlns:a16="http://schemas.microsoft.com/office/drawing/2014/main" id="{3F57BBBB-63F3-FBDE-A1F4-EBBF258B7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5798" y="3462836"/>
            <a:ext cx="545061" cy="545061"/>
          </a:xfrm>
          <a:prstGeom prst="rect">
            <a:avLst/>
          </a:prstGeom>
        </p:spPr>
      </p:pic>
      <p:pic>
        <p:nvPicPr>
          <p:cNvPr id="18" name="Graphic 17" descr="Video camera with solid fill">
            <a:extLst>
              <a:ext uri="{FF2B5EF4-FFF2-40B4-BE49-F238E27FC236}">
                <a16:creationId xmlns:a16="http://schemas.microsoft.com/office/drawing/2014/main" id="{3C4D6B0C-DF94-BA7F-B8FD-6A74E9105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7167" y="5526793"/>
            <a:ext cx="457200" cy="457200"/>
          </a:xfrm>
          <a:prstGeom prst="rect">
            <a:avLst/>
          </a:prstGeom>
        </p:spPr>
      </p:pic>
      <p:pic>
        <p:nvPicPr>
          <p:cNvPr id="19" name="Picture 2" descr="BÉDA Gyula | BME-MM">
            <a:extLst>
              <a:ext uri="{FF2B5EF4-FFF2-40B4-BE49-F238E27FC236}">
                <a16:creationId xmlns:a16="http://schemas.microsoft.com/office/drawing/2014/main" id="{31846A19-5CF2-D963-9F7E-F28992D8E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215FFA-D67D-7214-6C8A-471F5F184772}"/>
              </a:ext>
            </a:extLst>
          </p:cNvPr>
          <p:cNvSpPr txBox="1"/>
          <p:nvPr/>
        </p:nvSpPr>
        <p:spPr>
          <a:xfrm>
            <a:off x="7746822" y="1689389"/>
            <a:ext cx="23652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Testing Strategy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CB9C79-075F-A0EE-AEB7-AF0CCD2D8C10}"/>
              </a:ext>
            </a:extLst>
          </p:cNvPr>
          <p:cNvSpPr txBox="1"/>
          <p:nvPr/>
        </p:nvSpPr>
        <p:spPr>
          <a:xfrm>
            <a:off x="7805733" y="2083519"/>
            <a:ext cx="383433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80/20 Train/Test Split per User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Stratified Sampling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Evaluation solely on watched movies in test set</a:t>
            </a:r>
            <a:endParaRPr lang="en-US" b="1" dirty="0">
              <a:solidFill>
                <a:schemeClr val="tx1"/>
              </a:solidFill>
              <a:latin typeface="Avenir Next Demi Bold" panose="020B0503020202020204" pitchFamily="34" charset="0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Avenir Next Demi Bold" panose="020B0503020202020204" pitchFamily="34" charset="0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Avenir Next Demi Bold" panose="020B0503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B4E437-1B43-6B77-44B2-F58BE78F4D8C}"/>
              </a:ext>
            </a:extLst>
          </p:cNvPr>
          <p:cNvCxnSpPr>
            <a:cxnSpLocks/>
          </p:cNvCxnSpPr>
          <p:nvPr/>
        </p:nvCxnSpPr>
        <p:spPr>
          <a:xfrm>
            <a:off x="7485017" y="3419178"/>
            <a:ext cx="4737463" cy="0"/>
          </a:xfrm>
          <a:prstGeom prst="line">
            <a:avLst/>
          </a:prstGeom>
          <a:ln>
            <a:solidFill>
              <a:schemeClr val="accent6"/>
            </a:solidFill>
            <a:headEnd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15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D6FF3-B70B-4BB6-F6F7-D9FED6B43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Slide headline">
            <a:extLst>
              <a:ext uri="{FF2B5EF4-FFF2-40B4-BE49-F238E27FC236}">
                <a16:creationId xmlns:a16="http://schemas.microsoft.com/office/drawing/2014/main" id="{78429376-1AF1-3788-69D2-AC74135A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Results</a:t>
            </a:r>
            <a:br>
              <a:rPr lang="en-US" dirty="0"/>
            </a:br>
            <a:r>
              <a:rPr lang="en-US" b="0" dirty="0">
                <a:latin typeface="Avenir Next Medium" panose="020B0503020202020204" pitchFamily="34" charset="0"/>
              </a:rPr>
              <a:t>Personal Evaluation</a:t>
            </a:r>
            <a:br>
              <a:rPr lang="en-US" dirty="0"/>
            </a:br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224508E-C809-649B-5771-8E281D64C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20666"/>
              </p:ext>
            </p:extLst>
          </p:nvPr>
        </p:nvGraphicFramePr>
        <p:xfrm>
          <a:off x="606673" y="3894240"/>
          <a:ext cx="4793457" cy="11125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56659">
                  <a:extLst>
                    <a:ext uri="{9D8B030D-6E8A-4147-A177-3AD203B41FA5}">
                      <a16:colId xmlns:a16="http://schemas.microsoft.com/office/drawing/2014/main" val="1456276053"/>
                    </a:ext>
                  </a:extLst>
                </a:gridCol>
                <a:gridCol w="884255">
                  <a:extLst>
                    <a:ext uri="{9D8B030D-6E8A-4147-A177-3AD203B41FA5}">
                      <a16:colId xmlns:a16="http://schemas.microsoft.com/office/drawing/2014/main" val="2555319489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482133838"/>
                    </a:ext>
                  </a:extLst>
                </a:gridCol>
                <a:gridCol w="1065125">
                  <a:extLst>
                    <a:ext uri="{9D8B030D-6E8A-4147-A177-3AD203B41FA5}">
                      <a16:colId xmlns:a16="http://schemas.microsoft.com/office/drawing/2014/main" val="1190047397"/>
                    </a:ext>
                  </a:extLst>
                </a:gridCol>
                <a:gridCol w="712244">
                  <a:extLst>
                    <a:ext uri="{9D8B030D-6E8A-4147-A177-3AD203B41FA5}">
                      <a16:colId xmlns:a16="http://schemas.microsoft.com/office/drawing/2014/main" val="3254176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Tim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Avenir Next" panose="020B0503020202020204" pitchFamily="34" charset="0"/>
                        </a:rPr>
                        <a:t>Ruhan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Quentin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Total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21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Liked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0" dirty="0">
                          <a:latin typeface="Avenir Next" panose="020B0503020202020204" pitchFamily="34" charset="0"/>
                        </a:rPr>
                        <a:t>8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0" dirty="0">
                          <a:latin typeface="Avenir Next" panose="020B0503020202020204" pitchFamily="34" charset="0"/>
                        </a:rPr>
                        <a:t>7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10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25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66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Disliked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0" dirty="0">
                          <a:latin typeface="Avenir Next" panose="020B0503020202020204" pitchFamily="34" charset="0"/>
                        </a:rPr>
                        <a:t>2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0" dirty="0">
                          <a:latin typeface="Avenir Next" panose="020B0503020202020204" pitchFamily="34" charset="0"/>
                        </a:rPr>
                        <a:t>3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0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5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61139"/>
                  </a:ext>
                </a:extLst>
              </a:tr>
            </a:tbl>
          </a:graphicData>
        </a:graphic>
      </p:graphicFrame>
      <p:sp>
        <p:nvSpPr>
          <p:cNvPr id="3" name="Copy" descr="Sample content">
            <a:extLst>
              <a:ext uri="{FF2B5EF4-FFF2-40B4-BE49-F238E27FC236}">
                <a16:creationId xmlns:a16="http://schemas.microsoft.com/office/drawing/2014/main" id="{705DE5DA-061E-E989-A943-F9DAE4547BC7}"/>
              </a:ext>
            </a:extLst>
          </p:cNvPr>
          <p:cNvSpPr txBox="1">
            <a:spLocks/>
          </p:cNvSpPr>
          <p:nvPr/>
        </p:nvSpPr>
        <p:spPr bwMode="black">
          <a:xfrm>
            <a:off x="603765" y="5087148"/>
            <a:ext cx="4793457" cy="4293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00" i="1" dirty="0">
                <a:latin typeface="Avenir Next" panose="020B0503020202020204" pitchFamily="34" charset="0"/>
              </a:rPr>
              <a:t>Table 1: Personal evaluation results of user-based collaborative filtering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D74C0-47B9-FEEA-8471-EE7CFF04B385}"/>
              </a:ext>
            </a:extLst>
          </p:cNvPr>
          <p:cNvSpPr/>
          <p:nvPr/>
        </p:nvSpPr>
        <p:spPr>
          <a:xfrm>
            <a:off x="10274396" y="6190592"/>
            <a:ext cx="1908857" cy="667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477C3C-9DFC-58B9-CA5F-B0444710C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09756"/>
              </p:ext>
            </p:extLst>
          </p:nvPr>
        </p:nvGraphicFramePr>
        <p:xfrm>
          <a:off x="6599266" y="3894240"/>
          <a:ext cx="4793457" cy="11125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56659">
                  <a:extLst>
                    <a:ext uri="{9D8B030D-6E8A-4147-A177-3AD203B41FA5}">
                      <a16:colId xmlns:a16="http://schemas.microsoft.com/office/drawing/2014/main" val="1456276053"/>
                    </a:ext>
                  </a:extLst>
                </a:gridCol>
                <a:gridCol w="884255">
                  <a:extLst>
                    <a:ext uri="{9D8B030D-6E8A-4147-A177-3AD203B41FA5}">
                      <a16:colId xmlns:a16="http://schemas.microsoft.com/office/drawing/2014/main" val="2555319489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482133838"/>
                    </a:ext>
                  </a:extLst>
                </a:gridCol>
                <a:gridCol w="1065125">
                  <a:extLst>
                    <a:ext uri="{9D8B030D-6E8A-4147-A177-3AD203B41FA5}">
                      <a16:colId xmlns:a16="http://schemas.microsoft.com/office/drawing/2014/main" val="1190047397"/>
                    </a:ext>
                  </a:extLst>
                </a:gridCol>
                <a:gridCol w="712244">
                  <a:extLst>
                    <a:ext uri="{9D8B030D-6E8A-4147-A177-3AD203B41FA5}">
                      <a16:colId xmlns:a16="http://schemas.microsoft.com/office/drawing/2014/main" val="3254176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Tim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Avenir Next" panose="020B0503020202020204" pitchFamily="34" charset="0"/>
                        </a:rPr>
                        <a:t>Ruhan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Quentin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Total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21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Liked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0" dirty="0">
                          <a:latin typeface="Avenir Next" panose="020B0503020202020204" pitchFamily="34" charset="0"/>
                        </a:rPr>
                        <a:t>7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0" dirty="0">
                          <a:latin typeface="Avenir Next" panose="020B0503020202020204" pitchFamily="34" charset="0"/>
                        </a:rPr>
                        <a:t>8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9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24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66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Disliked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0" dirty="0">
                          <a:latin typeface="Avenir Next" panose="020B0503020202020204" pitchFamily="34" charset="0"/>
                        </a:rPr>
                        <a:t>3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i="0" dirty="0">
                          <a:latin typeface="Avenir Next" panose="020B0503020202020204" pitchFamily="34" charset="0"/>
                        </a:rPr>
                        <a:t>2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1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" panose="020B0503020202020204" pitchFamily="34" charset="0"/>
                        </a:rPr>
                        <a:t>6</a:t>
                      </a:r>
                      <a:endParaRPr lang="en-DE" b="0" i="0"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61139"/>
                  </a:ext>
                </a:extLst>
              </a:tr>
            </a:tbl>
          </a:graphicData>
        </a:graphic>
      </p:graphicFrame>
      <p:sp>
        <p:nvSpPr>
          <p:cNvPr id="8" name="Copy" descr="Sample content">
            <a:extLst>
              <a:ext uri="{FF2B5EF4-FFF2-40B4-BE49-F238E27FC236}">
                <a16:creationId xmlns:a16="http://schemas.microsoft.com/office/drawing/2014/main" id="{D2F00515-480C-A165-13D8-56066AFACCF6}"/>
              </a:ext>
            </a:extLst>
          </p:cNvPr>
          <p:cNvSpPr txBox="1">
            <a:spLocks/>
          </p:cNvSpPr>
          <p:nvPr/>
        </p:nvSpPr>
        <p:spPr bwMode="black">
          <a:xfrm>
            <a:off x="6599265" y="5087148"/>
            <a:ext cx="4793457" cy="4293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00" i="1" dirty="0">
                <a:latin typeface="Avenir Next" panose="020B0503020202020204" pitchFamily="34" charset="0"/>
              </a:rPr>
              <a:t>Table 2: Personal evaluation results of content-based filtering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A85B4-48D3-55A0-16AA-543930707588}"/>
              </a:ext>
            </a:extLst>
          </p:cNvPr>
          <p:cNvSpPr txBox="1"/>
          <p:nvPr/>
        </p:nvSpPr>
        <p:spPr>
          <a:xfrm>
            <a:off x="1473532" y="3460657"/>
            <a:ext cx="30539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Precision: 83.3%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3328E-45F8-446A-1887-F5F8F5D6DFCC}"/>
              </a:ext>
            </a:extLst>
          </p:cNvPr>
          <p:cNvSpPr txBox="1"/>
          <p:nvPr/>
        </p:nvSpPr>
        <p:spPr>
          <a:xfrm>
            <a:off x="7469032" y="3460658"/>
            <a:ext cx="30539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Precision: 80.0 %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A04BB3-A95C-2F4F-48AB-3DCCAE77F9CF}"/>
              </a:ext>
            </a:extLst>
          </p:cNvPr>
          <p:cNvCxnSpPr>
            <a:cxnSpLocks/>
          </p:cNvCxnSpPr>
          <p:nvPr/>
        </p:nvCxnSpPr>
        <p:spPr>
          <a:xfrm>
            <a:off x="6096000" y="1262405"/>
            <a:ext cx="0" cy="5269024"/>
          </a:xfrm>
          <a:prstGeom prst="line">
            <a:avLst/>
          </a:prstGeom>
          <a:ln>
            <a:headEnd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Graphic 17" descr="Social network with solid fill">
            <a:extLst>
              <a:ext uri="{FF2B5EF4-FFF2-40B4-BE49-F238E27FC236}">
                <a16:creationId xmlns:a16="http://schemas.microsoft.com/office/drawing/2014/main" id="{7C08FF51-F31F-CFAD-F5E9-784EFE16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400" y="1699801"/>
            <a:ext cx="954005" cy="954005"/>
          </a:xfrm>
          <a:prstGeom prst="rect">
            <a:avLst/>
          </a:prstGeom>
        </p:spPr>
      </p:pic>
      <p:pic>
        <p:nvPicPr>
          <p:cNvPr id="19" name="Graphic 18" descr="Video camera with solid fill">
            <a:extLst>
              <a:ext uri="{FF2B5EF4-FFF2-40B4-BE49-F238E27FC236}">
                <a16:creationId xmlns:a16="http://schemas.microsoft.com/office/drawing/2014/main" id="{AF6AB544-153D-6B9B-6B24-96E6FCDF5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2953" y="1719603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3B7EB4-962F-D750-0A58-3CA0070C27BE}"/>
              </a:ext>
            </a:extLst>
          </p:cNvPr>
          <p:cNvSpPr txBox="1"/>
          <p:nvPr/>
        </p:nvSpPr>
        <p:spPr>
          <a:xfrm>
            <a:off x="3101906" y="1503253"/>
            <a:ext cx="23652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User-based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7A516-F626-D9B6-5C91-969E9E935C3E}"/>
              </a:ext>
            </a:extLst>
          </p:cNvPr>
          <p:cNvSpPr txBox="1"/>
          <p:nvPr/>
        </p:nvSpPr>
        <p:spPr>
          <a:xfrm>
            <a:off x="6714259" y="1503253"/>
            <a:ext cx="27010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Content-based Filtering</a:t>
            </a:r>
          </a:p>
        </p:txBody>
      </p:sp>
      <p:pic>
        <p:nvPicPr>
          <p:cNvPr id="25" name="Picture 2" descr="BÉDA Gyula | BME-MM">
            <a:extLst>
              <a:ext uri="{FF2B5EF4-FFF2-40B4-BE49-F238E27FC236}">
                <a16:creationId xmlns:a16="http://schemas.microsoft.com/office/drawing/2014/main" id="{728D49AA-85D1-0E98-9BF6-84CB8C15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F522-B4D9-31FB-ECE2-FE17A8B5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Slide headline">
            <a:extLst>
              <a:ext uri="{FF2B5EF4-FFF2-40B4-BE49-F238E27FC236}">
                <a16:creationId xmlns:a16="http://schemas.microsoft.com/office/drawing/2014/main" id="{78A3FA85-50BA-FA8A-906B-F720797E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Results</a:t>
            </a:r>
            <a:br>
              <a:rPr lang="en-US" dirty="0"/>
            </a:br>
            <a:r>
              <a:rPr lang="en-US" b="0" dirty="0">
                <a:latin typeface="Avenir Next Medium" panose="020B0503020202020204" pitchFamily="34" charset="0"/>
              </a:rPr>
              <a:t>Conclusion</a:t>
            </a:r>
            <a:br>
              <a:rPr lang="en-US" dirty="0"/>
            </a:b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85B481-B0A0-63C6-7ED9-0B8334F9FB63}"/>
              </a:ext>
            </a:extLst>
          </p:cNvPr>
          <p:cNvSpPr/>
          <p:nvPr/>
        </p:nvSpPr>
        <p:spPr>
          <a:xfrm>
            <a:off x="10274396" y="6190592"/>
            <a:ext cx="1908857" cy="667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Copy" descr="Sample content">
            <a:extLst>
              <a:ext uri="{FF2B5EF4-FFF2-40B4-BE49-F238E27FC236}">
                <a16:creationId xmlns:a16="http://schemas.microsoft.com/office/drawing/2014/main" id="{5EFEEBC2-C6BA-1775-5E1E-DF1FE81E06A0}"/>
              </a:ext>
            </a:extLst>
          </p:cNvPr>
          <p:cNvSpPr txBox="1">
            <a:spLocks/>
          </p:cNvSpPr>
          <p:nvPr/>
        </p:nvSpPr>
        <p:spPr bwMode="black">
          <a:xfrm>
            <a:off x="563561" y="1566863"/>
            <a:ext cx="9024576" cy="4752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latin typeface="Avenir Next Medium" panose="020B0503020202020204" pitchFamily="34" charset="0"/>
              </a:rPr>
              <a:t>Data Exploration provided valuable insights about:</a:t>
            </a:r>
          </a:p>
          <a:p>
            <a:pPr lvl="2"/>
            <a:r>
              <a:rPr lang="en-US" dirty="0">
                <a:latin typeface="Avenir Next Medium" panose="020B0503020202020204" pitchFamily="34" charset="0"/>
              </a:rPr>
              <a:t>rating distribution</a:t>
            </a:r>
          </a:p>
          <a:p>
            <a:pPr lvl="2"/>
            <a:r>
              <a:rPr lang="en-US" dirty="0">
                <a:latin typeface="Avenir Next Medium" panose="020B0503020202020204" pitchFamily="34" charset="0"/>
              </a:rPr>
              <a:t>negative quality-quantity correlation </a:t>
            </a:r>
          </a:p>
          <a:p>
            <a:pPr lvl="2"/>
            <a:r>
              <a:rPr lang="en-US" dirty="0">
                <a:latin typeface="Avenir Next Medium" panose="020B0503020202020204" pitchFamily="34" charset="0"/>
              </a:rPr>
              <a:t>Relative dominance of frequently rated genres</a:t>
            </a:r>
          </a:p>
          <a:p>
            <a:pPr lvl="2"/>
            <a:r>
              <a:rPr lang="en-US" dirty="0">
                <a:latin typeface="Avenir Next Medium" panose="020B0503020202020204" pitchFamily="34" charset="0"/>
              </a:rPr>
              <a:t>Bias of tags due to limited user pool</a:t>
            </a:r>
          </a:p>
          <a:p>
            <a:pPr marL="180000" lvl="2" indent="0">
              <a:buNone/>
            </a:pPr>
            <a:endParaRPr lang="en-US" dirty="0">
              <a:latin typeface="Avenir Next Medium" panose="020B0503020202020204" pitchFamily="34" charset="0"/>
            </a:endParaRPr>
          </a:p>
          <a:p>
            <a:pPr lvl="1"/>
            <a:r>
              <a:rPr lang="en-US" b="1" dirty="0">
                <a:latin typeface="Avenir Next Medium" panose="020B0503020202020204" pitchFamily="34" charset="0"/>
              </a:rPr>
              <a:t>Both models achieve a similar quality of recommendations:</a:t>
            </a:r>
          </a:p>
          <a:p>
            <a:pPr lvl="2"/>
            <a:r>
              <a:rPr lang="en-US" dirty="0">
                <a:latin typeface="Avenir Next Medium" panose="020B0503020202020204" pitchFamily="34" charset="0"/>
              </a:rPr>
              <a:t>CF Precision: 85.72 %, CBF Precision: 83.66 %</a:t>
            </a:r>
          </a:p>
        </p:txBody>
      </p:sp>
      <p:sp>
        <p:nvSpPr>
          <p:cNvPr id="7" name="Highlight-Box" descr="Sample highlighted content">
            <a:extLst>
              <a:ext uri="{FF2B5EF4-FFF2-40B4-BE49-F238E27FC236}">
                <a16:creationId xmlns:a16="http://schemas.microsoft.com/office/drawing/2014/main" id="{4EA7A761-1294-F7FA-65AC-E4084A0CB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16" y="5560977"/>
            <a:ext cx="11128724" cy="718452"/>
          </a:xfrm>
          <a:prstGeom prst="rect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0"/>
              </a:spcBef>
              <a:defRPr b="1">
                <a:solidFill>
                  <a:schemeClr val="tx1"/>
                </a:solidFill>
              </a:defRPr>
            </a:lvl1pPr>
          </a:lstStyle>
          <a:p>
            <a:pPr marL="0" lvl="1" indent="0" algn="ctr">
              <a:lnSpc>
                <a:spcPct val="100000"/>
              </a:lnSpc>
              <a:buNone/>
            </a:pPr>
            <a:r>
              <a:rPr lang="en-US" sz="1800" b="1" dirty="0">
                <a:latin typeface="Avenir Next" panose="020B0503020202020204" pitchFamily="34" charset="0"/>
              </a:rPr>
              <a:t>Both models have advantages and disadvantages. The preference for one over the other depends on the use-case. Methods can be combined to produce more robust results.</a:t>
            </a:r>
          </a:p>
        </p:txBody>
      </p:sp>
      <p:pic>
        <p:nvPicPr>
          <p:cNvPr id="9" name="Picture 2" descr="BÉDA Gyula | BME-MM">
            <a:extLst>
              <a:ext uri="{FF2B5EF4-FFF2-40B4-BE49-F238E27FC236}">
                <a16:creationId xmlns:a16="http://schemas.microsoft.com/office/drawing/2014/main" id="{B605F9F5-E760-F27B-F98B-1C9FAFD8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4BA9F-A754-8190-5C10-6DD0C6861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elle 54">
            <a:extLst>
              <a:ext uri="{FF2B5EF4-FFF2-40B4-BE49-F238E27FC236}">
                <a16:creationId xmlns:a16="http://schemas.microsoft.com/office/drawing/2014/main" id="{E5EE8201-7A58-85F9-0777-07410B244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85220"/>
              </p:ext>
            </p:extLst>
          </p:nvPr>
        </p:nvGraphicFramePr>
        <p:xfrm>
          <a:off x="885088" y="1911261"/>
          <a:ext cx="9744715" cy="296845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811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3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690">
                <a:tc>
                  <a:txBody>
                    <a:bodyPr/>
                    <a:lstStyle/>
                    <a:p>
                      <a:endParaRPr lang="en-US" sz="1800" noProof="0" dirty="0">
                        <a:solidFill>
                          <a:srgbClr val="9999A9"/>
                        </a:solidFill>
                        <a:latin typeface="+mn-lt"/>
                      </a:endParaRPr>
                    </a:p>
                  </a:txBody>
                  <a:tcPr marL="143925" marR="143925" marT="71963" marB="71963" anchor="ctr"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venir Next Medium" panose="020B0503020202020204" pitchFamily="34" charset="0"/>
                          <a:ea typeface="Arial Unicode MS"/>
                        </a:rPr>
                        <a:t>Exploratory Data Analysis of the </a:t>
                      </a: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venir Next Medium" panose="020B0503020202020204" pitchFamily="34" charset="0"/>
                          <a:ea typeface="Arial Unicode MS"/>
                        </a:rPr>
                        <a:t>MovieLens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venir Next Medium" panose="020B0503020202020204" pitchFamily="34" charset="0"/>
                          <a:ea typeface="Arial Unicode MS"/>
                        </a:rPr>
                        <a:t> Dataset and Discovery of valuable insights</a:t>
                      </a:r>
                      <a:endParaRPr lang="en-US" sz="1600" b="0" i="0" noProof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ea typeface="Arial Unicode MS"/>
                      </a:endParaRPr>
                    </a:p>
                  </a:txBody>
                  <a:tcPr marL="0" marR="0" marT="71963" marB="71963" anchor="ctr"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9999A9"/>
                        </a:solidFill>
                        <a:latin typeface="+mn-lt"/>
                      </a:endParaRPr>
                    </a:p>
                  </a:txBody>
                  <a:tcPr marL="143925" marR="143925" marT="71963" marB="71963" anchor="ctr">
                    <a:lnT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noProof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Arial Unicode MS"/>
                        </a:rPr>
                        <a:t>Development of a User-Based Collaborative Filtering Model for Movie Recommendations</a:t>
                      </a:r>
                    </a:p>
                  </a:txBody>
                  <a:tcPr marL="0" marR="0" marT="71963" marB="71963" anchor="ctr">
                    <a:lnT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9999A9"/>
                        </a:solidFill>
                        <a:latin typeface="+mn-lt"/>
                      </a:endParaRPr>
                    </a:p>
                  </a:txBody>
                  <a:tcPr marL="143925" marR="143925" marT="71963" marB="71963" anchor="ctr">
                    <a:lnT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noProof="0" dirty="0">
                          <a:solidFill>
                            <a:schemeClr val="tx1"/>
                          </a:solidFill>
                          <a:latin typeface="Avenir Next Medium" panose="020B0503020202020204" pitchFamily="34" charset="0"/>
                          <a:ea typeface="Arial Unicode MS"/>
                        </a:rPr>
                        <a:t>Development of a Content-Based Filtering Model for Movie Recommendations</a:t>
                      </a:r>
                    </a:p>
                  </a:txBody>
                  <a:tcPr marL="0" marR="0" marT="71963" marB="71963" anchor="ctr">
                    <a:lnT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9999A9"/>
                        </a:solidFill>
                        <a:latin typeface="+mn-lt"/>
                      </a:endParaRPr>
                    </a:p>
                  </a:txBody>
                  <a:tcPr marL="143925" marR="143925" marT="71963" marB="71963" anchor="ctr">
                    <a:lnT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venir Next Medium" panose="020B0503020202020204" pitchFamily="34" charset="0"/>
                          <a:ea typeface="Arial Unicode MS"/>
                        </a:rPr>
                        <a:t>Evaluation and Comparison of both Models using sampled Test Data</a:t>
                      </a:r>
                      <a:endParaRPr lang="en-US" sz="1600" b="0" i="0" noProof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ea typeface="Arial Unicode MS"/>
                      </a:endParaRPr>
                    </a:p>
                  </a:txBody>
                  <a:tcPr marL="0" marR="0" marT="71963" marB="71963" anchor="ctr">
                    <a:lnT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noProof="0" dirty="0">
                        <a:solidFill>
                          <a:srgbClr val="9999A9"/>
                        </a:solidFill>
                        <a:latin typeface="+mn-lt"/>
                      </a:endParaRPr>
                    </a:p>
                  </a:txBody>
                  <a:tcPr marL="143925" marR="143925" marT="71963" marB="71963" anchor="ctr">
                    <a:lnT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venir Next Medium" panose="020B0503020202020204" pitchFamily="34" charset="0"/>
                          <a:ea typeface="Arial Unicode MS"/>
                        </a:rPr>
                        <a:t>Robust Recommendations with similar Precision Metrics between 80-85 %</a:t>
                      </a:r>
                      <a:endParaRPr lang="en-US" sz="1600" b="0" i="0" noProof="0" dirty="0">
                        <a:solidFill>
                          <a:schemeClr val="tx1"/>
                        </a:solidFill>
                        <a:latin typeface="Avenir Next Medium" panose="020B0503020202020204" pitchFamily="34" charset="0"/>
                        <a:ea typeface="Arial Unicode MS"/>
                      </a:endParaRPr>
                    </a:p>
                  </a:txBody>
                  <a:tcPr marL="0" marR="0" marT="71963" marB="71963" anchor="ctr">
                    <a:lnT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599482"/>
                  </a:ext>
                </a:extLst>
              </a:tr>
            </a:tbl>
          </a:graphicData>
        </a:graphic>
      </p:graphicFrame>
      <p:sp>
        <p:nvSpPr>
          <p:cNvPr id="5" name="Titel 4" descr="Slide headline">
            <a:extLst>
              <a:ext uri="{FF2B5EF4-FFF2-40B4-BE49-F238E27FC236}">
                <a16:creationId xmlns:a16="http://schemas.microsoft.com/office/drawing/2014/main" id="{311F9564-EE2D-5974-4128-295A7401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Oval 4" descr="Checklist table, numbering 1">
            <a:extLst>
              <a:ext uri="{FF2B5EF4-FFF2-40B4-BE49-F238E27FC236}">
                <a16:creationId xmlns:a16="http://schemas.microsoft.com/office/drawing/2014/main" id="{E1C8BC8A-34DD-2742-E9D0-5465AAFEF4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5088" y="1985154"/>
            <a:ext cx="449766" cy="449766"/>
          </a:xfrm>
          <a:prstGeom prst="rect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algn="ctr" defTabSz="702911">
              <a:spcBef>
                <a:spcPct val="0"/>
              </a:spcBef>
            </a:pPr>
            <a:r>
              <a:rPr lang="en-US" sz="1799" b="1" dirty="0">
                <a:solidFill>
                  <a:schemeClr val="bg2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7" name="Oval 4" descr="Checklist table, numbering 2">
            <a:extLst>
              <a:ext uri="{FF2B5EF4-FFF2-40B4-BE49-F238E27FC236}">
                <a16:creationId xmlns:a16="http://schemas.microsoft.com/office/drawing/2014/main" id="{877FAB6E-281D-D77D-6704-41F2692D1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5088" y="2578845"/>
            <a:ext cx="449766" cy="449766"/>
          </a:xfrm>
          <a:prstGeom prst="rect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algn="ctr" defTabSz="702911">
              <a:spcBef>
                <a:spcPct val="0"/>
              </a:spcBef>
            </a:pPr>
            <a:r>
              <a:rPr lang="en-US" sz="1799" b="1" dirty="0">
                <a:solidFill>
                  <a:schemeClr val="bg2"/>
                </a:solidFill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8" name="Oval 4" descr="Checklist table, numbering 3">
            <a:extLst>
              <a:ext uri="{FF2B5EF4-FFF2-40B4-BE49-F238E27FC236}">
                <a16:creationId xmlns:a16="http://schemas.microsoft.com/office/drawing/2014/main" id="{7D9487FC-B4C8-25A6-E115-1FC8F4539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5088" y="3172535"/>
            <a:ext cx="449766" cy="449766"/>
          </a:xfrm>
          <a:prstGeom prst="rect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algn="ctr" defTabSz="702911">
              <a:spcBef>
                <a:spcPct val="0"/>
              </a:spcBef>
            </a:pPr>
            <a:r>
              <a:rPr lang="en-US" sz="1799" b="1" dirty="0">
                <a:solidFill>
                  <a:schemeClr val="bg2"/>
                </a:solidFill>
                <a:latin typeface="Avenir Next" panose="020B0503020202020204" pitchFamily="34" charset="0"/>
              </a:rPr>
              <a:t>3</a:t>
            </a:r>
          </a:p>
        </p:txBody>
      </p:sp>
      <p:sp>
        <p:nvSpPr>
          <p:cNvPr id="9" name="Oval 4" descr="Checklist table, numbering 4">
            <a:extLst>
              <a:ext uri="{FF2B5EF4-FFF2-40B4-BE49-F238E27FC236}">
                <a16:creationId xmlns:a16="http://schemas.microsoft.com/office/drawing/2014/main" id="{9AD60EDD-3534-9F2F-726F-C5BC4617D1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5088" y="3766226"/>
            <a:ext cx="449766" cy="449766"/>
          </a:xfrm>
          <a:prstGeom prst="rect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algn="ctr" defTabSz="702911">
              <a:spcBef>
                <a:spcPct val="0"/>
              </a:spcBef>
            </a:pPr>
            <a:r>
              <a:rPr lang="en-US" sz="1799" b="1" dirty="0">
                <a:solidFill>
                  <a:schemeClr val="bg2"/>
                </a:solidFill>
                <a:latin typeface="Avenir Next" panose="020B0503020202020204" pitchFamily="34" charset="0"/>
              </a:rPr>
              <a:t>4</a:t>
            </a:r>
          </a:p>
        </p:txBody>
      </p:sp>
      <p:sp>
        <p:nvSpPr>
          <p:cNvPr id="10" name="Oval 4" descr="Checklist table, numbering 5">
            <a:extLst>
              <a:ext uri="{FF2B5EF4-FFF2-40B4-BE49-F238E27FC236}">
                <a16:creationId xmlns:a16="http://schemas.microsoft.com/office/drawing/2014/main" id="{BD02C146-2FDF-8C79-D34B-6450B7108B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5088" y="4359917"/>
            <a:ext cx="449766" cy="449766"/>
          </a:xfrm>
          <a:prstGeom prst="rect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algn="ctr" defTabSz="702911">
              <a:spcBef>
                <a:spcPct val="0"/>
              </a:spcBef>
            </a:pPr>
            <a:r>
              <a:rPr lang="en-US" sz="1799" b="1" dirty="0">
                <a:solidFill>
                  <a:schemeClr val="bg2"/>
                </a:solidFill>
                <a:latin typeface="Avenir Next" panose="020B0503020202020204" pitchFamily="34" charset="0"/>
              </a:rPr>
              <a:t>5</a:t>
            </a:r>
          </a:p>
        </p:txBody>
      </p:sp>
      <p:grpSp>
        <p:nvGrpSpPr>
          <p:cNvPr id="46" name="Group 45" descr="Checklist table, symbols">
            <a:extLst>
              <a:ext uri="{FF2B5EF4-FFF2-40B4-BE49-F238E27FC236}">
                <a16:creationId xmlns:a16="http://schemas.microsoft.com/office/drawing/2014/main" id="{D542D139-AE2B-6F59-A072-2D55039043EB}"/>
              </a:ext>
            </a:extLst>
          </p:cNvPr>
          <p:cNvGrpSpPr>
            <a:grpSpLocks noChangeAspect="1"/>
          </p:cNvGrpSpPr>
          <p:nvPr/>
        </p:nvGrpSpPr>
        <p:grpSpPr>
          <a:xfrm>
            <a:off x="10035803" y="1911260"/>
            <a:ext cx="594001" cy="594001"/>
            <a:chOff x="8382541" y="3888000"/>
            <a:chExt cx="412715" cy="412715"/>
          </a:xfrm>
        </p:grpSpPr>
        <p:sp>
          <p:nvSpPr>
            <p:cNvPr id="47" name="Oval 4">
              <a:extLst>
                <a:ext uri="{FF2B5EF4-FFF2-40B4-BE49-F238E27FC236}">
                  <a16:creationId xmlns:a16="http://schemas.microsoft.com/office/drawing/2014/main" id="{128F96C9-F73D-1089-F024-A3FA09B338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82541" y="3888000"/>
              <a:ext cx="412715" cy="4127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4337" tIns="42169" rIns="84337" bIns="42169" anchor="ctr"/>
            <a:lstStyle/>
            <a:p>
              <a:pPr algn="ctr" defTabSz="702911">
                <a:spcBef>
                  <a:spcPct val="0"/>
                </a:spcBef>
              </a:pP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9B7CBAA-64F3-DB0D-3538-8BC609744A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71275" y="4004358"/>
              <a:ext cx="235248" cy="180000"/>
            </a:xfrm>
            <a:custGeom>
              <a:avLst/>
              <a:gdLst>
                <a:gd name="T0" fmla="*/ 116 w 132"/>
                <a:gd name="T1" fmla="*/ 0 h 101"/>
                <a:gd name="T2" fmla="*/ 132 w 132"/>
                <a:gd name="T3" fmla="*/ 15 h 101"/>
                <a:gd name="T4" fmla="*/ 46 w 132"/>
                <a:gd name="T5" fmla="*/ 101 h 101"/>
                <a:gd name="T6" fmla="*/ 0 w 132"/>
                <a:gd name="T7" fmla="*/ 55 h 101"/>
                <a:gd name="T8" fmla="*/ 15 w 132"/>
                <a:gd name="T9" fmla="*/ 39 h 101"/>
                <a:gd name="T10" fmla="*/ 43 w 132"/>
                <a:gd name="T11" fmla="*/ 63 h 101"/>
                <a:gd name="T12" fmla="*/ 116 w 13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01">
                  <a:moveTo>
                    <a:pt x="116" y="0"/>
                  </a:moveTo>
                  <a:lnTo>
                    <a:pt x="132" y="15"/>
                  </a:lnTo>
                  <a:lnTo>
                    <a:pt x="46" y="101"/>
                  </a:lnTo>
                  <a:lnTo>
                    <a:pt x="0" y="55"/>
                  </a:lnTo>
                  <a:lnTo>
                    <a:pt x="15" y="39"/>
                  </a:lnTo>
                  <a:lnTo>
                    <a:pt x="43" y="6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solidFill>
                  <a:srgbClr val="879BAA"/>
                </a:solidFill>
              </a:endParaRPr>
            </a:p>
          </p:txBody>
        </p:sp>
      </p:grpSp>
      <p:grpSp>
        <p:nvGrpSpPr>
          <p:cNvPr id="37" name="Group 36" descr="Checklist table, symbols">
            <a:extLst>
              <a:ext uri="{FF2B5EF4-FFF2-40B4-BE49-F238E27FC236}">
                <a16:creationId xmlns:a16="http://schemas.microsoft.com/office/drawing/2014/main" id="{0F5A2B1B-FCFE-ABF8-2F78-842484F3E8A4}"/>
              </a:ext>
            </a:extLst>
          </p:cNvPr>
          <p:cNvGrpSpPr>
            <a:grpSpLocks noChangeAspect="1"/>
          </p:cNvGrpSpPr>
          <p:nvPr/>
        </p:nvGrpSpPr>
        <p:grpSpPr>
          <a:xfrm>
            <a:off x="10035803" y="2504907"/>
            <a:ext cx="594001" cy="594001"/>
            <a:chOff x="8382541" y="3888000"/>
            <a:chExt cx="412715" cy="412715"/>
          </a:xfrm>
        </p:grpSpPr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3C07F37C-71FA-CD6F-676D-A3BCCE7860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82541" y="3888000"/>
              <a:ext cx="412715" cy="4127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4337" tIns="42169" rIns="84337" bIns="42169" anchor="ctr"/>
            <a:lstStyle/>
            <a:p>
              <a:pPr algn="ctr" defTabSz="702911">
                <a:spcBef>
                  <a:spcPct val="0"/>
                </a:spcBef>
              </a:pP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932343CB-E715-2C99-5A31-7631D00E9DA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71275" y="4004358"/>
              <a:ext cx="235248" cy="180000"/>
            </a:xfrm>
            <a:custGeom>
              <a:avLst/>
              <a:gdLst>
                <a:gd name="T0" fmla="*/ 116 w 132"/>
                <a:gd name="T1" fmla="*/ 0 h 101"/>
                <a:gd name="T2" fmla="*/ 132 w 132"/>
                <a:gd name="T3" fmla="*/ 15 h 101"/>
                <a:gd name="T4" fmla="*/ 46 w 132"/>
                <a:gd name="T5" fmla="*/ 101 h 101"/>
                <a:gd name="T6" fmla="*/ 0 w 132"/>
                <a:gd name="T7" fmla="*/ 55 h 101"/>
                <a:gd name="T8" fmla="*/ 15 w 132"/>
                <a:gd name="T9" fmla="*/ 39 h 101"/>
                <a:gd name="T10" fmla="*/ 43 w 132"/>
                <a:gd name="T11" fmla="*/ 63 h 101"/>
                <a:gd name="T12" fmla="*/ 116 w 13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01">
                  <a:moveTo>
                    <a:pt x="116" y="0"/>
                  </a:moveTo>
                  <a:lnTo>
                    <a:pt x="132" y="15"/>
                  </a:lnTo>
                  <a:lnTo>
                    <a:pt x="46" y="101"/>
                  </a:lnTo>
                  <a:lnTo>
                    <a:pt x="0" y="55"/>
                  </a:lnTo>
                  <a:lnTo>
                    <a:pt x="15" y="39"/>
                  </a:lnTo>
                  <a:lnTo>
                    <a:pt x="43" y="6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solidFill>
                  <a:srgbClr val="879BAA"/>
                </a:solidFill>
              </a:endParaRPr>
            </a:p>
          </p:txBody>
        </p:sp>
      </p:grpSp>
      <p:grpSp>
        <p:nvGrpSpPr>
          <p:cNvPr id="40" name="Group 39" descr="Checklist table, symbols">
            <a:extLst>
              <a:ext uri="{FF2B5EF4-FFF2-40B4-BE49-F238E27FC236}">
                <a16:creationId xmlns:a16="http://schemas.microsoft.com/office/drawing/2014/main" id="{00D788FB-A6D2-412E-4ECB-58E51FBC51F9}"/>
              </a:ext>
            </a:extLst>
          </p:cNvPr>
          <p:cNvGrpSpPr>
            <a:grpSpLocks noChangeAspect="1"/>
          </p:cNvGrpSpPr>
          <p:nvPr/>
        </p:nvGrpSpPr>
        <p:grpSpPr>
          <a:xfrm>
            <a:off x="10035803" y="3098554"/>
            <a:ext cx="594001" cy="594001"/>
            <a:chOff x="8382541" y="3888000"/>
            <a:chExt cx="412715" cy="412715"/>
          </a:xfrm>
        </p:grpSpPr>
        <p:sp>
          <p:nvSpPr>
            <p:cNvPr id="41" name="Oval 4">
              <a:extLst>
                <a:ext uri="{FF2B5EF4-FFF2-40B4-BE49-F238E27FC236}">
                  <a16:creationId xmlns:a16="http://schemas.microsoft.com/office/drawing/2014/main" id="{765868DF-1BF1-C6B5-4D64-CB15D32459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82541" y="3888000"/>
              <a:ext cx="412715" cy="4127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4337" tIns="42169" rIns="84337" bIns="42169" anchor="ctr"/>
            <a:lstStyle/>
            <a:p>
              <a:pPr algn="ctr" defTabSz="702911">
                <a:spcBef>
                  <a:spcPct val="0"/>
                </a:spcBef>
              </a:pP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Freeform 52">
              <a:extLst>
                <a:ext uri="{FF2B5EF4-FFF2-40B4-BE49-F238E27FC236}">
                  <a16:creationId xmlns:a16="http://schemas.microsoft.com/office/drawing/2014/main" id="{C760D407-2EA5-E9CB-D6FF-B33F40926C7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71275" y="4004358"/>
              <a:ext cx="235248" cy="180000"/>
            </a:xfrm>
            <a:custGeom>
              <a:avLst/>
              <a:gdLst>
                <a:gd name="T0" fmla="*/ 116 w 132"/>
                <a:gd name="T1" fmla="*/ 0 h 101"/>
                <a:gd name="T2" fmla="*/ 132 w 132"/>
                <a:gd name="T3" fmla="*/ 15 h 101"/>
                <a:gd name="T4" fmla="*/ 46 w 132"/>
                <a:gd name="T5" fmla="*/ 101 h 101"/>
                <a:gd name="T6" fmla="*/ 0 w 132"/>
                <a:gd name="T7" fmla="*/ 55 h 101"/>
                <a:gd name="T8" fmla="*/ 15 w 132"/>
                <a:gd name="T9" fmla="*/ 39 h 101"/>
                <a:gd name="T10" fmla="*/ 43 w 132"/>
                <a:gd name="T11" fmla="*/ 63 h 101"/>
                <a:gd name="T12" fmla="*/ 116 w 13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01">
                  <a:moveTo>
                    <a:pt x="116" y="0"/>
                  </a:moveTo>
                  <a:lnTo>
                    <a:pt x="132" y="15"/>
                  </a:lnTo>
                  <a:lnTo>
                    <a:pt x="46" y="101"/>
                  </a:lnTo>
                  <a:lnTo>
                    <a:pt x="0" y="55"/>
                  </a:lnTo>
                  <a:lnTo>
                    <a:pt x="15" y="39"/>
                  </a:lnTo>
                  <a:lnTo>
                    <a:pt x="43" y="6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solidFill>
                  <a:srgbClr val="879BAA"/>
                </a:solidFill>
              </a:endParaRPr>
            </a:p>
          </p:txBody>
        </p:sp>
      </p:grpSp>
      <p:grpSp>
        <p:nvGrpSpPr>
          <p:cNvPr id="13" name="Group 12" descr="Checklist table, symbols">
            <a:extLst>
              <a:ext uri="{FF2B5EF4-FFF2-40B4-BE49-F238E27FC236}">
                <a16:creationId xmlns:a16="http://schemas.microsoft.com/office/drawing/2014/main" id="{21810D9B-D13D-EC83-D581-0E6B8A576281}"/>
              </a:ext>
            </a:extLst>
          </p:cNvPr>
          <p:cNvGrpSpPr>
            <a:grpSpLocks noChangeAspect="1"/>
          </p:cNvGrpSpPr>
          <p:nvPr/>
        </p:nvGrpSpPr>
        <p:grpSpPr>
          <a:xfrm>
            <a:off x="10035802" y="3670155"/>
            <a:ext cx="594001" cy="594001"/>
            <a:chOff x="8382541" y="3888000"/>
            <a:chExt cx="412715" cy="412715"/>
          </a:xfrm>
        </p:grpSpPr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0474D5D4-3485-C639-9C61-443A14E90B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82541" y="3888000"/>
              <a:ext cx="412715" cy="4127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4337" tIns="42169" rIns="84337" bIns="42169" anchor="ctr"/>
            <a:lstStyle/>
            <a:p>
              <a:pPr algn="ctr" defTabSz="702911">
                <a:spcBef>
                  <a:spcPct val="0"/>
                </a:spcBef>
              </a:pP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2881A2F-1965-73EE-5A97-24E36EC27B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71275" y="4004358"/>
              <a:ext cx="235248" cy="180000"/>
            </a:xfrm>
            <a:custGeom>
              <a:avLst/>
              <a:gdLst>
                <a:gd name="T0" fmla="*/ 116 w 132"/>
                <a:gd name="T1" fmla="*/ 0 h 101"/>
                <a:gd name="T2" fmla="*/ 132 w 132"/>
                <a:gd name="T3" fmla="*/ 15 h 101"/>
                <a:gd name="T4" fmla="*/ 46 w 132"/>
                <a:gd name="T5" fmla="*/ 101 h 101"/>
                <a:gd name="T6" fmla="*/ 0 w 132"/>
                <a:gd name="T7" fmla="*/ 55 h 101"/>
                <a:gd name="T8" fmla="*/ 15 w 132"/>
                <a:gd name="T9" fmla="*/ 39 h 101"/>
                <a:gd name="T10" fmla="*/ 43 w 132"/>
                <a:gd name="T11" fmla="*/ 63 h 101"/>
                <a:gd name="T12" fmla="*/ 116 w 13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01">
                  <a:moveTo>
                    <a:pt x="116" y="0"/>
                  </a:moveTo>
                  <a:lnTo>
                    <a:pt x="132" y="15"/>
                  </a:lnTo>
                  <a:lnTo>
                    <a:pt x="46" y="101"/>
                  </a:lnTo>
                  <a:lnTo>
                    <a:pt x="0" y="55"/>
                  </a:lnTo>
                  <a:lnTo>
                    <a:pt x="15" y="39"/>
                  </a:lnTo>
                  <a:lnTo>
                    <a:pt x="43" y="6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solidFill>
                  <a:srgbClr val="879BAA"/>
                </a:solidFill>
              </a:endParaRPr>
            </a:p>
          </p:txBody>
        </p:sp>
      </p:grpSp>
      <p:pic>
        <p:nvPicPr>
          <p:cNvPr id="3" name="Picture 2" descr="BÉDA Gyula | BME-MM">
            <a:extLst>
              <a:ext uri="{FF2B5EF4-FFF2-40B4-BE49-F238E27FC236}">
                <a16:creationId xmlns:a16="http://schemas.microsoft.com/office/drawing/2014/main" id="{C386D5BD-2B8B-DB95-4760-40F474096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EE2BF3C-F8B3-F362-377C-92F178DA115E}"/>
              </a:ext>
            </a:extLst>
          </p:cNvPr>
          <p:cNvSpPr/>
          <p:nvPr/>
        </p:nvSpPr>
        <p:spPr>
          <a:xfrm>
            <a:off x="10274396" y="6190592"/>
            <a:ext cx="1908857" cy="667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pSp>
        <p:nvGrpSpPr>
          <p:cNvPr id="17" name="Group 16" descr="Checklist table, symbols">
            <a:extLst>
              <a:ext uri="{FF2B5EF4-FFF2-40B4-BE49-F238E27FC236}">
                <a16:creationId xmlns:a16="http://schemas.microsoft.com/office/drawing/2014/main" id="{D88DD9A7-0B42-A0DA-7205-826BB8A93E83}"/>
              </a:ext>
            </a:extLst>
          </p:cNvPr>
          <p:cNvGrpSpPr>
            <a:grpSpLocks noChangeAspect="1"/>
          </p:cNvGrpSpPr>
          <p:nvPr/>
        </p:nvGrpSpPr>
        <p:grpSpPr>
          <a:xfrm>
            <a:off x="10035802" y="4263802"/>
            <a:ext cx="594001" cy="594001"/>
            <a:chOff x="8382541" y="3888000"/>
            <a:chExt cx="412715" cy="412715"/>
          </a:xfrm>
        </p:grpSpPr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38A918FD-0F06-8068-49C4-939E6C06A8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82541" y="3888000"/>
              <a:ext cx="412715" cy="4127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4337" tIns="42169" rIns="84337" bIns="42169" anchor="ctr"/>
            <a:lstStyle/>
            <a:p>
              <a:pPr algn="ctr" defTabSz="702911">
                <a:spcBef>
                  <a:spcPct val="0"/>
                </a:spcBef>
              </a:pP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445F9602-7B4A-FFB0-3483-2BD509B824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71275" y="4004358"/>
              <a:ext cx="235248" cy="180000"/>
            </a:xfrm>
            <a:custGeom>
              <a:avLst/>
              <a:gdLst>
                <a:gd name="T0" fmla="*/ 116 w 132"/>
                <a:gd name="T1" fmla="*/ 0 h 101"/>
                <a:gd name="T2" fmla="*/ 132 w 132"/>
                <a:gd name="T3" fmla="*/ 15 h 101"/>
                <a:gd name="T4" fmla="*/ 46 w 132"/>
                <a:gd name="T5" fmla="*/ 101 h 101"/>
                <a:gd name="T6" fmla="*/ 0 w 132"/>
                <a:gd name="T7" fmla="*/ 55 h 101"/>
                <a:gd name="T8" fmla="*/ 15 w 132"/>
                <a:gd name="T9" fmla="*/ 39 h 101"/>
                <a:gd name="T10" fmla="*/ 43 w 132"/>
                <a:gd name="T11" fmla="*/ 63 h 101"/>
                <a:gd name="T12" fmla="*/ 116 w 13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01">
                  <a:moveTo>
                    <a:pt x="116" y="0"/>
                  </a:moveTo>
                  <a:lnTo>
                    <a:pt x="132" y="15"/>
                  </a:lnTo>
                  <a:lnTo>
                    <a:pt x="46" y="101"/>
                  </a:lnTo>
                  <a:lnTo>
                    <a:pt x="0" y="55"/>
                  </a:lnTo>
                  <a:lnTo>
                    <a:pt x="15" y="39"/>
                  </a:lnTo>
                  <a:lnTo>
                    <a:pt x="43" y="6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solidFill>
                  <a:srgbClr val="879BA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30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688E1-4FA1-8670-38D7-B52178F3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EC2E7983-6E04-15FA-8155-DEEC2E84C2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93" imgH="402" progId="TCLayout.ActiveDocument.1">
                  <p:embed/>
                </p:oleObj>
              </mc:Choice>
              <mc:Fallback>
                <p:oleObj name="think-cell Folie" r:id="rId4" imgW="393" imgH="402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E4E95837-E533-4252-A082-F328FA7A05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D59F7E4C-BCD6-5139-DA7C-91E663DAE246}"/>
              </a:ext>
            </a:extLst>
          </p:cNvPr>
          <p:cNvSpPr>
            <a:spLocks/>
          </p:cNvSpPr>
          <p:nvPr/>
        </p:nvSpPr>
        <p:spPr>
          <a:xfrm>
            <a:off x="411163" y="2955671"/>
            <a:ext cx="9028109" cy="1193301"/>
          </a:xfrm>
          <a:prstGeom prst="rect">
            <a:avLst/>
          </a:prstGeom>
          <a:gradFill>
            <a:gsLst>
              <a:gs pos="0">
                <a:srgbClr val="66667E">
                  <a:alpha val="0"/>
                </a:srgbClr>
              </a:gs>
              <a:gs pos="100000">
                <a:srgbClr val="66667E">
                  <a:alpha val="3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142FA57-3D44-9E18-0961-F1804880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54" y="519122"/>
            <a:ext cx="9216000" cy="1193301"/>
          </a:xfrm>
        </p:spPr>
        <p:txBody>
          <a:bodyPr vert="horz"/>
          <a:lstStyle/>
          <a:p>
            <a:r>
              <a:rPr lang="en-US" dirty="0">
                <a:latin typeface="Avenir Next" panose="020B0503020202020204" pitchFamily="34" charset="0"/>
              </a:rPr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1648E40-EC2A-5E7D-5762-5354FB575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8400" y="2190659"/>
            <a:ext cx="9216000" cy="3409751"/>
          </a:xfrm>
        </p:spPr>
        <p:txBody>
          <a:bodyPr/>
          <a:lstStyle/>
          <a:p>
            <a:endParaRPr lang="en-US" sz="1600" b="1" dirty="0">
              <a:latin typeface="Avenir Next" panose="020B0503020202020204" pitchFamily="34" charset="0"/>
            </a:endParaRPr>
          </a:p>
          <a:p>
            <a:endParaRPr lang="en-US" sz="1600" b="1" dirty="0">
              <a:latin typeface="Avenir Next" panose="020B0503020202020204" pitchFamily="34" charset="0"/>
            </a:endParaRPr>
          </a:p>
          <a:p>
            <a:endParaRPr lang="en-US" dirty="0"/>
          </a:p>
          <a:p>
            <a:pPr lvl="1"/>
            <a:r>
              <a:rPr lang="en-US" sz="1600" dirty="0">
                <a:latin typeface="Avenir Next Demi Bold" panose="020B0503020202020204" pitchFamily="34" charset="0"/>
              </a:rPr>
              <a:t>Tim Benjamin Hoffmann</a:t>
            </a:r>
          </a:p>
          <a:p>
            <a:r>
              <a:rPr lang="en-US" sz="1600" dirty="0">
                <a:latin typeface="Avenir Next Medium" panose="020B0503020202020204" pitchFamily="34" charset="0"/>
              </a:rPr>
              <a:t>Electrical Engineering Student</a:t>
            </a:r>
          </a:p>
          <a:p>
            <a:r>
              <a:rPr lang="en-US" dirty="0">
                <a:latin typeface="Avenir Next Medium" panose="020B0503020202020204" pitchFamily="34" charset="0"/>
              </a:rPr>
              <a:t>E-mail: </a:t>
            </a:r>
            <a:r>
              <a:rPr lang="en-US" b="1" dirty="0">
                <a:solidFill>
                  <a:srgbClr val="00C1B6"/>
                </a:solidFill>
                <a:latin typeface="Avenir Next Demi Bold" panose="020B0503020202020204" pitchFamily="34" charset="0"/>
                <a:hlinkClick r:id="rId6"/>
              </a:rPr>
              <a:t>tim.b.hoffmann@edu.bme.hu</a:t>
            </a:r>
            <a:endParaRPr lang="en-US" b="1" dirty="0">
              <a:solidFill>
                <a:srgbClr val="00C1B6"/>
              </a:solidFill>
              <a:latin typeface="Avenir Next Demi Bold" panose="020B0503020202020204" pitchFamily="34" charset="0"/>
            </a:endParaRPr>
          </a:p>
        </p:txBody>
      </p:sp>
      <p:pic>
        <p:nvPicPr>
          <p:cNvPr id="9" name="Picture 2" descr="BÉDA Gyula | BME-MM">
            <a:extLst>
              <a:ext uri="{FF2B5EF4-FFF2-40B4-BE49-F238E27FC236}">
                <a16:creationId xmlns:a16="http://schemas.microsoft.com/office/drawing/2014/main" id="{E7AE1A7A-DF78-60E7-7A63-ACAB23B6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73" y="236563"/>
            <a:ext cx="2619375" cy="7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31D2A-A531-1B1C-7D00-33752F854A5E}"/>
              </a:ext>
            </a:extLst>
          </p:cNvPr>
          <p:cNvGrpSpPr/>
          <p:nvPr/>
        </p:nvGrpSpPr>
        <p:grpSpPr>
          <a:xfrm>
            <a:off x="7626927" y="1994982"/>
            <a:ext cx="3122033" cy="3131653"/>
            <a:chOff x="7422144" y="1930401"/>
            <a:chExt cx="2997204" cy="2997202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D87082AA-5678-AC44-BB6F-4E61A9BC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709" b="8709"/>
            <a:stretch/>
          </p:blipFill>
          <p:spPr>
            <a:xfrm>
              <a:off x="7567194" y="2091531"/>
              <a:ext cx="2707106" cy="267494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10" name="Bogen 9">
              <a:extLst>
                <a:ext uri="{FF2B5EF4-FFF2-40B4-BE49-F238E27FC236}">
                  <a16:creationId xmlns:a16="http://schemas.microsoft.com/office/drawing/2014/main" id="{EBBACB3D-1C0E-23BB-E2E8-858D521A6580}"/>
                </a:ext>
              </a:extLst>
            </p:cNvPr>
            <p:cNvSpPr>
              <a:spLocks/>
            </p:cNvSpPr>
            <p:nvPr/>
          </p:nvSpPr>
          <p:spPr>
            <a:xfrm>
              <a:off x="7422144" y="1930401"/>
              <a:ext cx="2997204" cy="2997202"/>
            </a:xfrm>
            <a:prstGeom prst="arc">
              <a:avLst>
                <a:gd name="adj1" fmla="val 13083934"/>
                <a:gd name="adj2" fmla="val 5719452"/>
              </a:avLst>
            </a:prstGeom>
            <a:ln w="9525">
              <a:solidFill>
                <a:srgbClr val="66667E"/>
              </a:solidFill>
              <a:prstDash val="sysDot"/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FD6BCD5-E255-3C24-C8BD-2A611DAC67DD}"/>
              </a:ext>
            </a:extLst>
          </p:cNvPr>
          <p:cNvSpPr/>
          <p:nvPr/>
        </p:nvSpPr>
        <p:spPr>
          <a:xfrm>
            <a:off x="10274400" y="6190593"/>
            <a:ext cx="1908857" cy="667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987E-2116-CAF6-4B61-1C90B40C3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844BBDA-4C04-4338-54BB-DEA761F7695F}"/>
              </a:ext>
            </a:extLst>
          </p:cNvPr>
          <p:cNvSpPr/>
          <p:nvPr/>
        </p:nvSpPr>
        <p:spPr>
          <a:xfrm>
            <a:off x="10274396" y="6190592"/>
            <a:ext cx="1908857" cy="667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el 1" descr="Slide headline">
            <a:extLst>
              <a:ext uri="{FF2B5EF4-FFF2-40B4-BE49-F238E27FC236}">
                <a16:creationId xmlns:a16="http://schemas.microsoft.com/office/drawing/2014/main" id="{E574E24A-6C04-D908-03CC-C50E2896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Motivation</a:t>
            </a:r>
            <a:br>
              <a:rPr lang="en-US" dirty="0">
                <a:latin typeface="Avenir Next" panose="020B0503020202020204" pitchFamily="34" charset="0"/>
              </a:rPr>
            </a:br>
            <a:r>
              <a:rPr lang="en-US" b="0" dirty="0">
                <a:latin typeface="Avenir Next Medium" panose="020B0503020202020204" pitchFamily="34" charset="0"/>
              </a:rPr>
              <a:t>The Goal</a:t>
            </a:r>
            <a:endParaRPr lang="de-DE" b="0" dirty="0">
              <a:latin typeface="Avenir Next Medium" panose="020B0503020202020204" pitchFamily="34" charset="0"/>
            </a:endParaRP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66A36C9-2444-30B9-6339-A45E01E6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303" y="2976996"/>
            <a:ext cx="2511393" cy="2511393"/>
          </a:xfrm>
          <a:prstGeom prst="rect">
            <a:avLst/>
          </a:prstGeom>
        </p:spPr>
      </p:pic>
      <p:pic>
        <p:nvPicPr>
          <p:cNvPr id="9" name="Graphic 8" descr="Film strip outline">
            <a:extLst>
              <a:ext uri="{FF2B5EF4-FFF2-40B4-BE49-F238E27FC236}">
                <a16:creationId xmlns:a16="http://schemas.microsoft.com/office/drawing/2014/main" id="{E1D3EE9D-F806-262B-19B3-4CC4D9EEE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023237" y="5488389"/>
            <a:ext cx="914400" cy="914400"/>
          </a:xfrm>
          <a:prstGeom prst="rect">
            <a:avLst/>
          </a:prstGeom>
        </p:spPr>
      </p:pic>
      <p:pic>
        <p:nvPicPr>
          <p:cNvPr id="19" name="Graphic 18" descr="Film strip outline">
            <a:extLst>
              <a:ext uri="{FF2B5EF4-FFF2-40B4-BE49-F238E27FC236}">
                <a16:creationId xmlns:a16="http://schemas.microsoft.com/office/drawing/2014/main" id="{495D6B89-6CE3-D01D-E149-9A63A38F0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898112" y="5488389"/>
            <a:ext cx="914400" cy="914400"/>
          </a:xfrm>
          <a:prstGeom prst="rect">
            <a:avLst/>
          </a:prstGeom>
        </p:spPr>
      </p:pic>
      <p:pic>
        <p:nvPicPr>
          <p:cNvPr id="20" name="Graphic 19" descr="Film strip outline">
            <a:extLst>
              <a:ext uri="{FF2B5EF4-FFF2-40B4-BE49-F238E27FC236}">
                <a16:creationId xmlns:a16="http://schemas.microsoft.com/office/drawing/2014/main" id="{986C9980-6B6A-AF8F-1057-8D81952FF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772987" y="5488389"/>
            <a:ext cx="914400" cy="914400"/>
          </a:xfrm>
          <a:prstGeom prst="rect">
            <a:avLst/>
          </a:prstGeom>
        </p:spPr>
      </p:pic>
      <p:pic>
        <p:nvPicPr>
          <p:cNvPr id="23" name="Graphic 22" descr="Film strip outline">
            <a:extLst>
              <a:ext uri="{FF2B5EF4-FFF2-40B4-BE49-F238E27FC236}">
                <a16:creationId xmlns:a16="http://schemas.microsoft.com/office/drawing/2014/main" id="{7A97E056-E7C1-8D51-9EBF-31B783DB7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647863" y="5488387"/>
            <a:ext cx="914400" cy="914400"/>
          </a:xfrm>
          <a:prstGeom prst="rect">
            <a:avLst/>
          </a:prstGeom>
        </p:spPr>
      </p:pic>
      <p:pic>
        <p:nvPicPr>
          <p:cNvPr id="24" name="Graphic 23" descr="Film strip outline">
            <a:extLst>
              <a:ext uri="{FF2B5EF4-FFF2-40B4-BE49-F238E27FC236}">
                <a16:creationId xmlns:a16="http://schemas.microsoft.com/office/drawing/2014/main" id="{28097B44-1EA5-5D08-E0E6-6FAB5D3FD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522737" y="5488387"/>
            <a:ext cx="914400" cy="914400"/>
          </a:xfrm>
          <a:prstGeom prst="rect">
            <a:avLst/>
          </a:prstGeom>
        </p:spPr>
      </p:pic>
      <p:pic>
        <p:nvPicPr>
          <p:cNvPr id="25" name="Graphic 24" descr="Film strip outline">
            <a:extLst>
              <a:ext uri="{FF2B5EF4-FFF2-40B4-BE49-F238E27FC236}">
                <a16:creationId xmlns:a16="http://schemas.microsoft.com/office/drawing/2014/main" id="{C44C3448-1FC7-C30C-153B-6C64DE33A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397613" y="5488386"/>
            <a:ext cx="914400" cy="914400"/>
          </a:xfrm>
          <a:prstGeom prst="rect">
            <a:avLst/>
          </a:prstGeom>
        </p:spPr>
      </p:pic>
      <p:pic>
        <p:nvPicPr>
          <p:cNvPr id="26" name="Graphic 25" descr="Film strip outline">
            <a:extLst>
              <a:ext uri="{FF2B5EF4-FFF2-40B4-BE49-F238E27FC236}">
                <a16:creationId xmlns:a16="http://schemas.microsoft.com/office/drawing/2014/main" id="{FC638EC2-D5E9-19C3-F6A9-72359854B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312013" y="5488384"/>
            <a:ext cx="914400" cy="914400"/>
          </a:xfrm>
          <a:prstGeom prst="rect">
            <a:avLst/>
          </a:prstGeom>
        </p:spPr>
      </p:pic>
      <p:pic>
        <p:nvPicPr>
          <p:cNvPr id="27" name="Graphic 26" descr="Film strip outline">
            <a:extLst>
              <a:ext uri="{FF2B5EF4-FFF2-40B4-BE49-F238E27FC236}">
                <a16:creationId xmlns:a16="http://schemas.microsoft.com/office/drawing/2014/main" id="{A03C5A72-22BA-4949-3FE5-5E92FA673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8186887" y="5488384"/>
            <a:ext cx="914400" cy="914400"/>
          </a:xfrm>
          <a:prstGeom prst="rect">
            <a:avLst/>
          </a:prstGeom>
        </p:spPr>
      </p:pic>
      <p:pic>
        <p:nvPicPr>
          <p:cNvPr id="28" name="Graphic 27" descr="Film strip outline">
            <a:extLst>
              <a:ext uri="{FF2B5EF4-FFF2-40B4-BE49-F238E27FC236}">
                <a16:creationId xmlns:a16="http://schemas.microsoft.com/office/drawing/2014/main" id="{025A8E04-93C7-46BE-EE7B-558391D64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061763" y="5488383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8FE23D3-F0B5-02DE-2BFB-73169B6FE0B0}"/>
              </a:ext>
            </a:extLst>
          </p:cNvPr>
          <p:cNvGrpSpPr/>
          <p:nvPr/>
        </p:nvGrpSpPr>
        <p:grpSpPr>
          <a:xfrm rot="1190951">
            <a:off x="255198" y="5222839"/>
            <a:ext cx="1685950" cy="1685950"/>
            <a:chOff x="405233" y="2290045"/>
            <a:chExt cx="1685950" cy="168595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7114D3E-0AED-E9D2-E1A1-96D0215D82D0}"/>
                </a:ext>
              </a:extLst>
            </p:cNvPr>
            <p:cNvSpPr/>
            <p:nvPr/>
          </p:nvSpPr>
          <p:spPr>
            <a:xfrm>
              <a:off x="884271" y="2462756"/>
              <a:ext cx="884825" cy="889348"/>
            </a:xfrm>
            <a:prstGeom prst="ellipse">
              <a:avLst/>
            </a:prstGeom>
            <a:gradFill>
              <a:gsLst>
                <a:gs pos="24000">
                  <a:schemeClr val="accent1">
                    <a:lumMod val="5000"/>
                    <a:lumOff val="95000"/>
                    <a:alpha val="20000"/>
                  </a:schemeClr>
                </a:gs>
                <a:gs pos="83000">
                  <a:schemeClr val="tx1">
                    <a:lumMod val="85000"/>
                    <a:alpha val="61000"/>
                  </a:schemeClr>
                </a:gs>
                <a:gs pos="47000">
                  <a:srgbClr val="DFDFD9">
                    <a:alpha val="40000"/>
                  </a:srgbClr>
                </a:gs>
                <a:gs pos="100000">
                  <a:schemeClr val="tx1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DE" dirty="0"/>
            </a:p>
          </p:txBody>
        </p:sp>
        <p:pic>
          <p:nvPicPr>
            <p:cNvPr id="30" name="Grafik 5" descr="Lupe mit einfarbiger Füllung">
              <a:extLst>
                <a:ext uri="{FF2B5EF4-FFF2-40B4-BE49-F238E27FC236}">
                  <a16:creationId xmlns:a16="http://schemas.microsoft.com/office/drawing/2014/main" id="{FE9B6F51-94D4-BEDB-97F0-321A7910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3974009">
              <a:off x="405233" y="2290045"/>
              <a:ext cx="1685950" cy="1685950"/>
            </a:xfrm>
            <a:prstGeom prst="rect">
              <a:avLst/>
            </a:prstGeom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36" name="Up Arrow 35">
            <a:extLst>
              <a:ext uri="{FF2B5EF4-FFF2-40B4-BE49-F238E27FC236}">
                <a16:creationId xmlns:a16="http://schemas.microsoft.com/office/drawing/2014/main" id="{D4CD7F58-DE7A-9547-DB79-D6A16C5902F2}"/>
              </a:ext>
            </a:extLst>
          </p:cNvPr>
          <p:cNvSpPr/>
          <p:nvPr/>
        </p:nvSpPr>
        <p:spPr>
          <a:xfrm>
            <a:off x="10274396" y="4030873"/>
            <a:ext cx="561244" cy="1066099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956197-B698-656F-2E33-C716EA5F7C8C}"/>
              </a:ext>
            </a:extLst>
          </p:cNvPr>
          <p:cNvSpPr txBox="1"/>
          <p:nvPr/>
        </p:nvSpPr>
        <p:spPr>
          <a:xfrm>
            <a:off x="9991797" y="3753875"/>
            <a:ext cx="13711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User Profile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A1FF74-DD35-D280-497D-B4189406DB2E}"/>
              </a:ext>
            </a:extLst>
          </p:cNvPr>
          <p:cNvSpPr txBox="1"/>
          <p:nvPr/>
        </p:nvSpPr>
        <p:spPr>
          <a:xfrm>
            <a:off x="5829130" y="4808404"/>
            <a:ext cx="5337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User</a:t>
            </a:r>
          </a:p>
        </p:txBody>
      </p:sp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2DD1DF28-2212-5361-EFF6-D7E05BCF45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2056" y="2018521"/>
            <a:ext cx="1797192" cy="1797192"/>
          </a:xfrm>
          <a:prstGeom prst="rect">
            <a:avLst/>
          </a:prstGeom>
        </p:spPr>
      </p:pic>
      <p:pic>
        <p:nvPicPr>
          <p:cNvPr id="45" name="Graphic 44" descr="Database with solid fill">
            <a:extLst>
              <a:ext uri="{FF2B5EF4-FFF2-40B4-BE49-F238E27FC236}">
                <a16:creationId xmlns:a16="http://schemas.microsoft.com/office/drawing/2014/main" id="{392D2329-48E9-22D4-FEA5-09BED5780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2748" y="2078400"/>
            <a:ext cx="1797192" cy="1797192"/>
          </a:xfrm>
          <a:prstGeom prst="rect">
            <a:avLst/>
          </a:prstGeom>
        </p:spPr>
      </p:pic>
      <p:pic>
        <p:nvPicPr>
          <p:cNvPr id="46" name="Picture 2" descr="Ki - Kostenlose elektronik Icons">
            <a:extLst>
              <a:ext uri="{FF2B5EF4-FFF2-40B4-BE49-F238E27FC236}">
                <a16:creationId xmlns:a16="http://schemas.microsoft.com/office/drawing/2014/main" id="{C97412CE-B188-1CC0-2B2B-84AFCED8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86" y="1112874"/>
            <a:ext cx="1000224" cy="1000224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0182A5A-9E8D-6FE3-A8A2-DF5B1167BFB4}"/>
              </a:ext>
            </a:extLst>
          </p:cNvPr>
          <p:cNvSpPr txBox="1"/>
          <p:nvPr/>
        </p:nvSpPr>
        <p:spPr>
          <a:xfrm>
            <a:off x="935751" y="3762869"/>
            <a:ext cx="13711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Movie Data</a:t>
            </a:r>
          </a:p>
        </p:txBody>
      </p:sp>
      <p:sp>
        <p:nvSpPr>
          <p:cNvPr id="49" name="Arrow: Bent 5">
            <a:extLst>
              <a:ext uri="{FF2B5EF4-FFF2-40B4-BE49-F238E27FC236}">
                <a16:creationId xmlns:a16="http://schemas.microsoft.com/office/drawing/2014/main" id="{92A5858A-F4A2-9C51-26C9-0618F402BC3F}"/>
              </a:ext>
            </a:extLst>
          </p:cNvPr>
          <p:cNvSpPr/>
          <p:nvPr/>
        </p:nvSpPr>
        <p:spPr>
          <a:xfrm>
            <a:off x="1546520" y="1246391"/>
            <a:ext cx="3811865" cy="1067957"/>
          </a:xfrm>
          <a:prstGeom prst="bentArrow">
            <a:avLst>
              <a:gd name="adj1" fmla="val 19629"/>
              <a:gd name="adj2" fmla="val 25000"/>
              <a:gd name="adj3" fmla="val 25000"/>
              <a:gd name="adj4" fmla="val 87500"/>
            </a:avLst>
          </a:prstGeom>
          <a:solidFill>
            <a:srgbClr val="00C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50" name="Arrow: Bent 5">
            <a:extLst>
              <a:ext uri="{FF2B5EF4-FFF2-40B4-BE49-F238E27FC236}">
                <a16:creationId xmlns:a16="http://schemas.microsoft.com/office/drawing/2014/main" id="{E3B08176-8F5F-99AE-4165-37DDF99A9509}"/>
              </a:ext>
            </a:extLst>
          </p:cNvPr>
          <p:cNvSpPr/>
          <p:nvPr/>
        </p:nvSpPr>
        <p:spPr>
          <a:xfrm flipH="1">
            <a:off x="6787287" y="1249200"/>
            <a:ext cx="3894768" cy="1000224"/>
          </a:xfrm>
          <a:prstGeom prst="bentArrow">
            <a:avLst>
              <a:gd name="adj1" fmla="val 19629"/>
              <a:gd name="adj2" fmla="val 25000"/>
              <a:gd name="adj3" fmla="val 25000"/>
              <a:gd name="adj4" fmla="val 87500"/>
            </a:avLst>
          </a:prstGeom>
          <a:solidFill>
            <a:srgbClr val="00C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E4D6C7-D160-E26E-19AF-83CE65CDEA11}"/>
              </a:ext>
            </a:extLst>
          </p:cNvPr>
          <p:cNvSpPr/>
          <p:nvPr/>
        </p:nvSpPr>
        <p:spPr>
          <a:xfrm>
            <a:off x="5956907" y="1457783"/>
            <a:ext cx="278185" cy="305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64D8D3-B96C-7724-8C57-0F2B582D6649}"/>
              </a:ext>
            </a:extLst>
          </p:cNvPr>
          <p:cNvSpPr txBox="1"/>
          <p:nvPr/>
        </p:nvSpPr>
        <p:spPr>
          <a:xfrm>
            <a:off x="4840303" y="801920"/>
            <a:ext cx="25113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Recommender System</a:t>
            </a:r>
          </a:p>
        </p:txBody>
      </p:sp>
      <p:pic>
        <p:nvPicPr>
          <p:cNvPr id="55" name="Graphic 54" descr="Gears with solid fill">
            <a:extLst>
              <a:ext uri="{FF2B5EF4-FFF2-40B4-BE49-F238E27FC236}">
                <a16:creationId xmlns:a16="http://schemas.microsoft.com/office/drawing/2014/main" id="{F473A235-D9C0-F524-26F2-F760015C6F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35122" y="1441233"/>
            <a:ext cx="321751" cy="321751"/>
          </a:xfrm>
          <a:prstGeom prst="rect">
            <a:avLst/>
          </a:prstGeom>
        </p:spPr>
      </p:pic>
      <p:sp>
        <p:nvSpPr>
          <p:cNvPr id="56" name="Trapezoid 55">
            <a:extLst>
              <a:ext uri="{FF2B5EF4-FFF2-40B4-BE49-F238E27FC236}">
                <a16:creationId xmlns:a16="http://schemas.microsoft.com/office/drawing/2014/main" id="{3963E5D1-110A-C63D-8124-C1A9265A2BC1}"/>
              </a:ext>
            </a:extLst>
          </p:cNvPr>
          <p:cNvSpPr/>
          <p:nvPr/>
        </p:nvSpPr>
        <p:spPr>
          <a:xfrm>
            <a:off x="3772798" y="2208584"/>
            <a:ext cx="4646397" cy="741013"/>
          </a:xfrm>
          <a:prstGeom prst="trapezoid">
            <a:avLst>
              <a:gd name="adj" fmla="val 216179"/>
            </a:avLst>
          </a:prstGeom>
          <a:solidFill>
            <a:srgbClr val="333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57" name="Graphic 56" descr="Film strip outline">
            <a:extLst>
              <a:ext uri="{FF2B5EF4-FFF2-40B4-BE49-F238E27FC236}">
                <a16:creationId xmlns:a16="http://schemas.microsoft.com/office/drawing/2014/main" id="{F6006045-1C9E-DE83-292C-6044D6B8D5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5086592" y="2304689"/>
            <a:ext cx="656986" cy="621145"/>
          </a:xfrm>
          <a:prstGeom prst="rect">
            <a:avLst/>
          </a:prstGeom>
        </p:spPr>
      </p:pic>
      <p:pic>
        <p:nvPicPr>
          <p:cNvPr id="58" name="Graphic 57" descr="Film strip outline">
            <a:extLst>
              <a:ext uri="{FF2B5EF4-FFF2-40B4-BE49-F238E27FC236}">
                <a16:creationId xmlns:a16="http://schemas.microsoft.com/office/drawing/2014/main" id="{511C9D65-9BDB-DD32-DA2D-139E6C27E6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6374450" y="2310918"/>
            <a:ext cx="656986" cy="621145"/>
          </a:xfrm>
          <a:prstGeom prst="rect">
            <a:avLst/>
          </a:prstGeom>
        </p:spPr>
      </p:pic>
      <p:pic>
        <p:nvPicPr>
          <p:cNvPr id="59" name="Graphic 58" descr="Film strip outline">
            <a:extLst>
              <a:ext uri="{FF2B5EF4-FFF2-40B4-BE49-F238E27FC236}">
                <a16:creationId xmlns:a16="http://schemas.microsoft.com/office/drawing/2014/main" id="{84855A6F-E3FE-1807-4D13-2CD92682DF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5743578" y="2259751"/>
            <a:ext cx="656986" cy="62114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06F6AFD-14F0-FF37-6F03-A2333E611528}"/>
              </a:ext>
            </a:extLst>
          </p:cNvPr>
          <p:cNvSpPr txBox="1"/>
          <p:nvPr/>
        </p:nvSpPr>
        <p:spPr>
          <a:xfrm>
            <a:off x="4569037" y="2953186"/>
            <a:ext cx="30539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Movie Recommendations</a:t>
            </a:r>
          </a:p>
        </p:txBody>
      </p:sp>
      <p:pic>
        <p:nvPicPr>
          <p:cNvPr id="61" name="Picture 2" descr="BÉDA Gyula | BME-MM">
            <a:extLst>
              <a:ext uri="{FF2B5EF4-FFF2-40B4-BE49-F238E27FC236}">
                <a16:creationId xmlns:a16="http://schemas.microsoft.com/office/drawing/2014/main" id="{85FD003A-6D21-68DC-D8B5-604D183C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1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7.40741E-7 L 0.7583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9" grpId="0" animBg="1"/>
      <p:bldP spid="50" grpId="0" animBg="1"/>
      <p:bldP spid="56" grpId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B6010-BC74-7CF6-AB88-1F6B0F29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A0EED52-5B7C-0493-2EDA-844ABF6B28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3373"/>
          <a:ext cx="1586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3373"/>
                        <a:ext cx="1586" cy="15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" descr="Slide headline">
            <a:extLst>
              <a:ext uri="{FF2B5EF4-FFF2-40B4-BE49-F238E27FC236}">
                <a16:creationId xmlns:a16="http://schemas.microsoft.com/office/drawing/2014/main" id="{2DE2118A-F186-7F65-07C2-2E358B9B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noProof="0" dirty="0">
                <a:latin typeface="Avenir Next" panose="020B0503020202020204" pitchFamily="34" charset="0"/>
              </a:rPr>
              <a:t>Data</a:t>
            </a:r>
            <a:br>
              <a:rPr lang="en-US" noProof="0" dirty="0">
                <a:latin typeface="Avenir Black" panose="02000503020000020003" pitchFamily="2" charset="0"/>
              </a:rPr>
            </a:br>
            <a:r>
              <a:rPr lang="en-US" b="0" noProof="0" dirty="0">
                <a:latin typeface="Avenir Next Medium" panose="020B0503020202020204" pitchFamily="34" charset="0"/>
              </a:rPr>
              <a:t>The </a:t>
            </a:r>
            <a:r>
              <a:rPr lang="en-US" b="0" noProof="0" dirty="0" err="1">
                <a:latin typeface="Avenir Next Medium" panose="020B0503020202020204" pitchFamily="34" charset="0"/>
              </a:rPr>
              <a:t>MovieLens</a:t>
            </a:r>
            <a:r>
              <a:rPr lang="en-US" b="0" noProof="0" dirty="0">
                <a:latin typeface="Avenir Next Medium" panose="020B0503020202020204" pitchFamily="34" charset="0"/>
              </a:rPr>
              <a:t> Dataset: 3 essential 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7B802-D509-EAAE-BD2C-1CCC43996D0E}"/>
              </a:ext>
            </a:extLst>
          </p:cNvPr>
          <p:cNvSpPr/>
          <p:nvPr/>
        </p:nvSpPr>
        <p:spPr>
          <a:xfrm>
            <a:off x="10274396" y="6190592"/>
            <a:ext cx="1908857" cy="667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0A2AD5-E6E6-5BC6-6A3B-2592024A3D3F}"/>
              </a:ext>
            </a:extLst>
          </p:cNvPr>
          <p:cNvGrpSpPr/>
          <p:nvPr/>
        </p:nvGrpSpPr>
        <p:grpSpPr>
          <a:xfrm>
            <a:off x="410400" y="1954851"/>
            <a:ext cx="3503232" cy="3569880"/>
            <a:chOff x="410400" y="1954851"/>
            <a:chExt cx="3503232" cy="3569880"/>
          </a:xfrm>
          <a:effectLst/>
        </p:grpSpPr>
        <p:sp>
          <p:nvSpPr>
            <p:cNvPr id="12" name="Inhaltsplatzhalter 2" descr="Sample content">
              <a:extLst>
                <a:ext uri="{FF2B5EF4-FFF2-40B4-BE49-F238E27FC236}">
                  <a16:creationId xmlns:a16="http://schemas.microsoft.com/office/drawing/2014/main" id="{8598D19B-3BB2-E127-C0D2-1D870765C5EC}"/>
                </a:ext>
              </a:extLst>
            </p:cNvPr>
            <p:cNvSpPr txBox="1">
              <a:spLocks/>
            </p:cNvSpPr>
            <p:nvPr/>
          </p:nvSpPr>
          <p:spPr>
            <a:xfrm>
              <a:off x="410400" y="2092012"/>
              <a:ext cx="3503232" cy="3432719"/>
            </a:xfrm>
            <a:prstGeom prst="rect">
              <a:avLst/>
            </a:prstGeom>
            <a:solidFill>
              <a:srgbClr val="333353"/>
            </a:solidFill>
            <a:ln w="57150">
              <a:noFill/>
            </a:ln>
          </p:spPr>
          <p:txBody>
            <a:bodyPr vert="horz" lIns="274320" tIns="360000" rIns="457200" bIns="360000" rtlCol="0"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2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0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err="1">
                  <a:latin typeface="Avenir Next" panose="020B0503020202020204" pitchFamily="34" charset="0"/>
                </a:rPr>
                <a:t>ratings.csv</a:t>
              </a:r>
              <a:endParaRPr lang="en-US" sz="1400" b="1" dirty="0">
                <a:latin typeface="Avenir Next" panose="020B0503020202020204" pitchFamily="34" charset="0"/>
              </a:endParaRPr>
            </a:p>
            <a:p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altLang="de-DE" sz="1400" dirty="0">
                  <a:latin typeface="Avenir Next Medium" panose="020B0503020202020204" pitchFamily="34" charset="0"/>
                </a:rPr>
                <a:t>Contains 100,836 ratings</a:t>
              </a:r>
              <a:br>
                <a:rPr lang="en-US" sz="1400" dirty="0">
                  <a:latin typeface="Avenir Next Medium" panose="020B0503020202020204" pitchFamily="34" charset="0"/>
                </a:rPr>
              </a:br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400" dirty="0">
                  <a:latin typeface="Avenir Next Medium" panose="020B0503020202020204" pitchFamily="34" charset="0"/>
                </a:rPr>
                <a:t>Attributes: </a:t>
              </a:r>
              <a:r>
                <a:rPr lang="en-US" sz="1400" dirty="0" err="1">
                  <a:latin typeface="Avenir Next Medium" panose="020B0503020202020204" pitchFamily="34" charset="0"/>
                </a:rPr>
                <a:t>userId</a:t>
              </a:r>
              <a:r>
                <a:rPr lang="en-US" sz="1400" dirty="0">
                  <a:latin typeface="Avenir Next Medium" panose="020B0503020202020204" pitchFamily="34" charset="0"/>
                </a:rPr>
                <a:t>, </a:t>
              </a:r>
              <a:r>
                <a:rPr lang="en-US" sz="1400" dirty="0" err="1">
                  <a:latin typeface="Avenir Next Medium" panose="020B0503020202020204" pitchFamily="34" charset="0"/>
                </a:rPr>
                <a:t>movieId</a:t>
              </a:r>
              <a:r>
                <a:rPr lang="en-US" sz="1400" dirty="0">
                  <a:latin typeface="Avenir Next Medium" panose="020B0503020202020204" pitchFamily="34" charset="0"/>
                </a:rPr>
                <a:t>, rating, timestamp</a:t>
              </a:r>
              <a:br>
                <a:rPr lang="en-US" sz="1400" dirty="0">
                  <a:latin typeface="Avenir Next Medium" panose="020B0503020202020204" pitchFamily="34" charset="0"/>
                </a:rPr>
              </a:br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400" dirty="0">
                  <a:latin typeface="Avenir Next Medium" panose="020B0503020202020204" pitchFamily="34" charset="0"/>
                </a:rPr>
                <a:t>Each row corresponds to a single rating</a:t>
              </a:r>
              <a:br>
                <a:rPr lang="en-US" sz="1400" dirty="0">
                  <a:latin typeface="Avenir Next Medium" panose="020B0503020202020204" pitchFamily="34" charset="0"/>
                </a:rPr>
              </a:br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400" dirty="0">
                  <a:latin typeface="Avenir Next Medium" panose="020B0503020202020204" pitchFamily="34" charset="0"/>
                </a:rPr>
                <a:t>Ratings from 0.5 to 5</a:t>
              </a:r>
            </a:p>
            <a:p>
              <a:pPr lvl="1">
                <a:lnSpc>
                  <a:spcPct val="100000"/>
                </a:lnSpc>
              </a:pPr>
              <a:endParaRPr lang="en-US" sz="1400" dirty="0">
                <a:latin typeface="Avenir Next Medium" panose="020B0503020202020204" pitchFamily="34" charset="0"/>
              </a:endParaRPr>
            </a:p>
            <a:p>
              <a:endParaRPr lang="en-US" sz="1400" b="1" dirty="0"/>
            </a:p>
            <a:p>
              <a:endParaRPr lang="en-US" sz="1400" dirty="0"/>
            </a:p>
            <a:p>
              <a:pPr marL="0" lvl="1" indent="0">
                <a:buNone/>
              </a:pPr>
              <a:endParaRPr lang="de-DE" sz="1400" b="1" dirty="0"/>
            </a:p>
            <a:p>
              <a:pPr lvl="1"/>
              <a:endParaRPr lang="de-DE" sz="1400" b="1" dirty="0"/>
            </a:p>
            <a:p>
              <a:pPr marL="0" lvl="1" indent="0">
                <a:buNone/>
              </a:pPr>
              <a:endParaRPr lang="en-US" sz="1400" b="1" dirty="0"/>
            </a:p>
          </p:txBody>
        </p:sp>
        <p:pic>
          <p:nvPicPr>
            <p:cNvPr id="15" name="Graphic 14" descr="Rating 3 Star with solid fill">
              <a:extLst>
                <a:ext uri="{FF2B5EF4-FFF2-40B4-BE49-F238E27FC236}">
                  <a16:creationId xmlns:a16="http://schemas.microsoft.com/office/drawing/2014/main" id="{D3EBC767-D70A-723F-7585-5CD386CC1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3304" y="1954851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423921-B83B-10ED-5BBB-FDF06ABEFD2A}"/>
              </a:ext>
            </a:extLst>
          </p:cNvPr>
          <p:cNvGrpSpPr/>
          <p:nvPr/>
        </p:nvGrpSpPr>
        <p:grpSpPr>
          <a:xfrm>
            <a:off x="4140708" y="2092013"/>
            <a:ext cx="3642360" cy="3432718"/>
            <a:chOff x="4140708" y="2092013"/>
            <a:chExt cx="3642360" cy="3432718"/>
          </a:xfrm>
        </p:grpSpPr>
        <p:sp>
          <p:nvSpPr>
            <p:cNvPr id="10" name="Inhaltsplatzhalter 2" descr="Sample content">
              <a:extLst>
                <a:ext uri="{FF2B5EF4-FFF2-40B4-BE49-F238E27FC236}">
                  <a16:creationId xmlns:a16="http://schemas.microsoft.com/office/drawing/2014/main" id="{7245D0B8-5D56-80FE-9521-6ECB348DBD5F}"/>
                </a:ext>
              </a:extLst>
            </p:cNvPr>
            <p:cNvSpPr txBox="1">
              <a:spLocks/>
            </p:cNvSpPr>
            <p:nvPr/>
          </p:nvSpPr>
          <p:spPr>
            <a:xfrm>
              <a:off x="4140708" y="2092013"/>
              <a:ext cx="3642360" cy="3432718"/>
            </a:xfrm>
            <a:prstGeom prst="rect">
              <a:avLst/>
            </a:prstGeom>
            <a:solidFill>
              <a:srgbClr val="333353"/>
            </a:solidFill>
            <a:ln w="57150">
              <a:noFill/>
            </a:ln>
          </p:spPr>
          <p:txBody>
            <a:bodyPr vert="horz" lIns="274320" tIns="360000" rIns="432000" bIns="360000" rtlCol="0"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2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0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err="1">
                  <a:latin typeface="Avenir Next" panose="020B0503020202020204" pitchFamily="34" charset="0"/>
                </a:rPr>
                <a:t>tags.csv</a:t>
              </a:r>
              <a:endParaRPr lang="en-US" sz="1400" b="1" dirty="0">
                <a:latin typeface="Avenir Next" panose="020B0503020202020204" pitchFamily="34" charset="0"/>
              </a:endParaRPr>
            </a:p>
            <a:p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altLang="de-DE" sz="1400" dirty="0">
                  <a:latin typeface="Avenir Next Medium" panose="020B0503020202020204" pitchFamily="34" charset="0"/>
                </a:rPr>
                <a:t>Contains 3,683 tags </a:t>
              </a:r>
              <a:br>
                <a:rPr lang="en-US" altLang="de-DE" sz="1400" dirty="0">
                  <a:latin typeface="Avenir Next Medium" panose="020B0503020202020204" pitchFamily="34" charset="0"/>
                </a:rPr>
              </a:br>
              <a:r>
                <a:rPr lang="en-US" altLang="de-DE" sz="1400" dirty="0">
                  <a:latin typeface="Avenir Next Medium" panose="020B0503020202020204" pitchFamily="34" charset="0"/>
                </a:rPr>
                <a:t>(Short descriptive phrase)</a:t>
              </a:r>
              <a:br>
                <a:rPr lang="en-US" sz="1400" dirty="0">
                  <a:latin typeface="Avenir Next Medium" panose="020B0503020202020204" pitchFamily="34" charset="0"/>
                </a:rPr>
              </a:br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400" dirty="0">
                  <a:latin typeface="Avenir Next Medium" panose="020B0503020202020204" pitchFamily="34" charset="0"/>
                </a:rPr>
                <a:t>Attributes: </a:t>
              </a:r>
              <a:r>
                <a:rPr lang="en-US" sz="1400" dirty="0" err="1">
                  <a:latin typeface="Avenir Next Medium" panose="020B0503020202020204" pitchFamily="34" charset="0"/>
                </a:rPr>
                <a:t>userId</a:t>
              </a:r>
              <a:r>
                <a:rPr lang="en-US" sz="1400" dirty="0">
                  <a:latin typeface="Avenir Next Medium" panose="020B0503020202020204" pitchFamily="34" charset="0"/>
                </a:rPr>
                <a:t>, </a:t>
              </a:r>
              <a:r>
                <a:rPr lang="en-US" sz="1400" dirty="0" err="1">
                  <a:latin typeface="Avenir Next Medium" panose="020B0503020202020204" pitchFamily="34" charset="0"/>
                </a:rPr>
                <a:t>movieId</a:t>
              </a:r>
              <a:r>
                <a:rPr lang="en-US" sz="1400" dirty="0">
                  <a:latin typeface="Avenir Next Medium" panose="020B0503020202020204" pitchFamily="34" charset="0"/>
                </a:rPr>
                <a:t>, tag, timestamp</a:t>
              </a:r>
              <a:br>
                <a:rPr lang="en-US" sz="1400" dirty="0">
                  <a:latin typeface="Avenir Next Medium" panose="020B0503020202020204" pitchFamily="34" charset="0"/>
                </a:rPr>
              </a:br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400" dirty="0">
                  <a:latin typeface="Avenir Next Medium" panose="020B0503020202020204" pitchFamily="34" charset="0"/>
                </a:rPr>
                <a:t>Each row corresponds to a single tag given by a user to a particular movie</a:t>
              </a:r>
            </a:p>
            <a:p>
              <a:pPr marL="0" lvl="1" indent="0">
                <a:lnSpc>
                  <a:spcPct val="100000"/>
                </a:lnSpc>
                <a:buNone/>
              </a:pPr>
              <a:endParaRPr lang="en-US" sz="1400" b="1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endParaRPr lang="en-US" sz="1400" b="1" dirty="0"/>
            </a:p>
            <a:p>
              <a:endParaRPr lang="en-US" sz="1400" b="1" dirty="0"/>
            </a:p>
            <a:p>
              <a:endParaRPr lang="en-US" sz="1400" dirty="0"/>
            </a:p>
            <a:p>
              <a:pPr marL="0" lvl="1" indent="0">
                <a:buNone/>
              </a:pPr>
              <a:endParaRPr lang="de-DE" sz="1400" b="1" dirty="0"/>
            </a:p>
            <a:p>
              <a:pPr lvl="1"/>
              <a:endParaRPr lang="de-DE" sz="1400" b="1" dirty="0"/>
            </a:p>
            <a:p>
              <a:pPr marL="0" lvl="1" indent="0">
                <a:buNone/>
              </a:pPr>
              <a:endParaRPr lang="en-US" sz="1400" b="1" dirty="0"/>
            </a:p>
          </p:txBody>
        </p:sp>
        <p:pic>
          <p:nvPicPr>
            <p:cNvPr id="18" name="Graphic 17" descr="Tag with solid fill">
              <a:extLst>
                <a:ext uri="{FF2B5EF4-FFF2-40B4-BE49-F238E27FC236}">
                  <a16:creationId xmlns:a16="http://schemas.microsoft.com/office/drawing/2014/main" id="{7BF3ECD6-781F-0BC4-F2BE-243C9839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03700" y="2203599"/>
              <a:ext cx="568116" cy="56811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7D00F9-9ED3-F2D1-3265-1586E2D8E632}"/>
              </a:ext>
            </a:extLst>
          </p:cNvPr>
          <p:cNvGrpSpPr/>
          <p:nvPr/>
        </p:nvGrpSpPr>
        <p:grpSpPr>
          <a:xfrm>
            <a:off x="8010144" y="2092012"/>
            <a:ext cx="3503232" cy="3432718"/>
            <a:chOff x="8010144" y="2092012"/>
            <a:chExt cx="3503232" cy="3432718"/>
          </a:xfrm>
        </p:grpSpPr>
        <p:sp>
          <p:nvSpPr>
            <p:cNvPr id="8" name="Inhaltsplatzhalter 2" descr="Sample content">
              <a:extLst>
                <a:ext uri="{FF2B5EF4-FFF2-40B4-BE49-F238E27FC236}">
                  <a16:creationId xmlns:a16="http://schemas.microsoft.com/office/drawing/2014/main" id="{F251F014-14C4-DFF0-63EF-CC1124BBD384}"/>
                </a:ext>
              </a:extLst>
            </p:cNvPr>
            <p:cNvSpPr txBox="1">
              <a:spLocks/>
            </p:cNvSpPr>
            <p:nvPr/>
          </p:nvSpPr>
          <p:spPr>
            <a:xfrm>
              <a:off x="8010144" y="2092012"/>
              <a:ext cx="3503232" cy="3432718"/>
            </a:xfrm>
            <a:prstGeom prst="rect">
              <a:avLst/>
            </a:prstGeom>
            <a:solidFill>
              <a:srgbClr val="333353"/>
            </a:solidFill>
            <a:ln w="57150">
              <a:noFill/>
            </a:ln>
          </p:spPr>
          <p:txBody>
            <a:bodyPr vert="horz" lIns="274320" tIns="360000" rIns="432000" bIns="360000" rtlCol="0"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2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0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err="1">
                  <a:latin typeface="Avenir Next" panose="020B0503020202020204" pitchFamily="34" charset="0"/>
                </a:rPr>
                <a:t>movies.csv</a:t>
              </a:r>
              <a:endParaRPr lang="en-US" sz="1400" b="1" dirty="0">
                <a:latin typeface="Avenir Next" panose="020B0503020202020204" pitchFamily="34" charset="0"/>
              </a:endParaRPr>
            </a:p>
            <a:p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400" dirty="0">
                  <a:latin typeface="Avenir Next Medium" panose="020B0503020202020204" pitchFamily="34" charset="0"/>
                </a:rPr>
                <a:t>Contains 9,742 movies</a:t>
              </a:r>
              <a:br>
                <a:rPr lang="en-US" sz="1400" dirty="0">
                  <a:latin typeface="Avenir Next Medium" panose="020B0503020202020204" pitchFamily="34" charset="0"/>
                </a:rPr>
              </a:br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400" dirty="0">
                  <a:latin typeface="Avenir Next Medium" panose="020B0503020202020204" pitchFamily="34" charset="0"/>
                </a:rPr>
                <a:t>Attributes: </a:t>
              </a:r>
              <a:r>
                <a:rPr lang="en-US" sz="1400" dirty="0" err="1">
                  <a:latin typeface="Avenir Next Medium" panose="020B0503020202020204" pitchFamily="34" charset="0"/>
                </a:rPr>
                <a:t>movieId</a:t>
              </a:r>
              <a:r>
                <a:rPr lang="en-US" sz="1400" dirty="0">
                  <a:latin typeface="Avenir Next Medium" panose="020B0503020202020204" pitchFamily="34" charset="0"/>
                </a:rPr>
                <a:t>, title, genres</a:t>
              </a:r>
              <a:br>
                <a:rPr lang="en-US" sz="1400" dirty="0">
                  <a:latin typeface="Avenir Next Medium" panose="020B0503020202020204" pitchFamily="34" charset="0"/>
                </a:rPr>
              </a:br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400" dirty="0">
                  <a:latin typeface="Avenir Next Medium" panose="020B0503020202020204" pitchFamily="34" charset="0"/>
                </a:rPr>
                <a:t>Each row corresponds to a single movie within the dataset</a:t>
              </a:r>
            </a:p>
            <a:p>
              <a:pPr marL="0" lvl="1" indent="0">
                <a:lnSpc>
                  <a:spcPct val="100000"/>
                </a:lnSpc>
                <a:buNone/>
              </a:pPr>
              <a:endParaRPr lang="en-US" sz="1400" dirty="0">
                <a:latin typeface="Avenir Next Medium" panose="020B0503020202020204" pitchFamily="34" charset="0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400" dirty="0">
                  <a:latin typeface="Avenir Next Medium" panose="020B0503020202020204" pitchFamily="34" charset="0"/>
                </a:rPr>
                <a:t>A movie can have multiple genres associated with it</a:t>
              </a:r>
              <a:endParaRPr lang="en-US" sz="1400" dirty="0"/>
            </a:p>
            <a:p>
              <a:endParaRPr lang="en-US" sz="1400" b="1" dirty="0"/>
            </a:p>
            <a:p>
              <a:endParaRPr lang="en-US" sz="1400" dirty="0"/>
            </a:p>
            <a:p>
              <a:pPr marL="0" lvl="1" indent="0">
                <a:buNone/>
              </a:pPr>
              <a:endParaRPr lang="de-DE" sz="1400" b="1" dirty="0"/>
            </a:p>
            <a:p>
              <a:pPr lvl="1"/>
              <a:endParaRPr lang="de-DE" sz="1400" b="1" dirty="0"/>
            </a:p>
            <a:p>
              <a:pPr marL="0" lvl="1" indent="0">
                <a:buNone/>
              </a:pPr>
              <a:endParaRPr lang="en-US" sz="1400" b="1" dirty="0"/>
            </a:p>
          </p:txBody>
        </p:sp>
        <p:pic>
          <p:nvPicPr>
            <p:cNvPr id="24" name="Graphic 23" descr="Video camera with solid fill">
              <a:extLst>
                <a:ext uri="{FF2B5EF4-FFF2-40B4-BE49-F238E27FC236}">
                  <a16:creationId xmlns:a16="http://schemas.microsoft.com/office/drawing/2014/main" id="{3D22C335-7A95-BA88-E588-B4854EAF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46060" y="2106657"/>
              <a:ext cx="665652" cy="665652"/>
            </a:xfrm>
            <a:prstGeom prst="rect">
              <a:avLst/>
            </a:prstGeom>
          </p:spPr>
        </p:pic>
      </p:grpSp>
      <p:pic>
        <p:nvPicPr>
          <p:cNvPr id="28" name="Picture 2" descr="BÉDA Gyula | BME-MM">
            <a:extLst>
              <a:ext uri="{FF2B5EF4-FFF2-40B4-BE49-F238E27FC236}">
                <a16:creationId xmlns:a16="http://schemas.microsoft.com/office/drawing/2014/main" id="{3E0E6BED-1603-122C-122A-DA099FA0C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1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D657E-E2CA-4FCB-2AF9-EA1B567D8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62C3D14-8B9C-83E3-46B9-223A5E43E18B}"/>
              </a:ext>
            </a:extLst>
          </p:cNvPr>
          <p:cNvSpPr/>
          <p:nvPr/>
        </p:nvSpPr>
        <p:spPr>
          <a:xfrm>
            <a:off x="10274396" y="6190592"/>
            <a:ext cx="1908857" cy="667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BF3B063-B5BB-3F8F-5AC5-8D15D0FD98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3373"/>
          <a:ext cx="1586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3373"/>
                        <a:ext cx="1586" cy="15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8" descr="Slide headline">
            <a:extLst>
              <a:ext uri="{FF2B5EF4-FFF2-40B4-BE49-F238E27FC236}">
                <a16:creationId xmlns:a16="http://schemas.microsoft.com/office/drawing/2014/main" id="{B3B2BA79-01CD-5C27-FA1A-997F6F9D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602894"/>
          </a:xfrm>
        </p:spPr>
        <p:txBody>
          <a:bodyPr/>
          <a:lstStyle/>
          <a:p>
            <a:r>
              <a:rPr lang="en-US" noProof="0" dirty="0">
                <a:latin typeface="Avenir Next" panose="020B0503020202020204" pitchFamily="34" charset="0"/>
              </a:rPr>
              <a:t>Modeling</a:t>
            </a:r>
            <a:br>
              <a:rPr lang="en-US" noProof="0" dirty="0"/>
            </a:br>
            <a:r>
              <a:rPr lang="en-US" b="0" dirty="0">
                <a:latin typeface="Avenir Next Medium" panose="020B0503020202020204" pitchFamily="34" charset="0"/>
              </a:rPr>
              <a:t>Two Models</a:t>
            </a:r>
            <a:br>
              <a:rPr lang="en-US" noProof="0" dirty="0"/>
            </a:b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2AA368-C4F3-CAC7-67AB-0EEBF5AC9B5D}"/>
              </a:ext>
            </a:extLst>
          </p:cNvPr>
          <p:cNvCxnSpPr>
            <a:cxnSpLocks/>
          </p:cNvCxnSpPr>
          <p:nvPr/>
        </p:nvCxnSpPr>
        <p:spPr>
          <a:xfrm>
            <a:off x="6096000" y="1262404"/>
            <a:ext cx="0" cy="3387973"/>
          </a:xfrm>
          <a:prstGeom prst="line">
            <a:avLst/>
          </a:prstGeom>
          <a:ln>
            <a:headEnd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7261EFD2-302F-37EA-D7B1-387919D73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595" y="1277220"/>
            <a:ext cx="954005" cy="954005"/>
          </a:xfrm>
          <a:prstGeom prst="rect">
            <a:avLst/>
          </a:prstGeom>
        </p:spPr>
      </p:pic>
      <p:pic>
        <p:nvPicPr>
          <p:cNvPr id="19" name="Graphic 18" descr="Video camera with solid fill">
            <a:extLst>
              <a:ext uri="{FF2B5EF4-FFF2-40B4-BE49-F238E27FC236}">
                <a16:creationId xmlns:a16="http://schemas.microsoft.com/office/drawing/2014/main" id="{EAFBE27E-ABF3-4241-F264-DA20E7848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3479" y="1262404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5A48C7-F799-97D1-A431-27B88B4BAFF0}"/>
              </a:ext>
            </a:extLst>
          </p:cNvPr>
          <p:cNvSpPr txBox="1"/>
          <p:nvPr/>
        </p:nvSpPr>
        <p:spPr>
          <a:xfrm>
            <a:off x="1786357" y="1262404"/>
            <a:ext cx="38336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User-based Collaborative Filtering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53815-065A-6B18-7119-A836740C5C6D}"/>
              </a:ext>
            </a:extLst>
          </p:cNvPr>
          <p:cNvSpPr txBox="1"/>
          <p:nvPr/>
        </p:nvSpPr>
        <p:spPr>
          <a:xfrm>
            <a:off x="6533389" y="1262405"/>
            <a:ext cx="27010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Content-based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BCD4EB-185C-9120-F7DA-4F16D46B58BA}"/>
              </a:ext>
            </a:extLst>
          </p:cNvPr>
          <p:cNvSpPr txBox="1"/>
          <p:nvPr/>
        </p:nvSpPr>
        <p:spPr>
          <a:xfrm>
            <a:off x="1555311" y="1754223"/>
            <a:ext cx="417006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Computes similarities between users to predict ratings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Generally provides a diverse set of recommendations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Suffers from data sparsity and scalability issues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E8FA4-5FB8-629E-ACBC-635AA7D36392}"/>
              </a:ext>
            </a:extLst>
          </p:cNvPr>
          <p:cNvSpPr txBox="1"/>
          <p:nvPr/>
        </p:nvSpPr>
        <p:spPr>
          <a:xfrm>
            <a:off x="6279707" y="1754223"/>
            <a:ext cx="417006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Recommends items based only on attributes a user likes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Works well for new items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Tends to recommend a narrow range of items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F67ED7-DC76-2AB3-85A0-C42E0D2C6D30}"/>
              </a:ext>
            </a:extLst>
          </p:cNvPr>
          <p:cNvGrpSpPr/>
          <p:nvPr/>
        </p:nvGrpSpPr>
        <p:grpSpPr>
          <a:xfrm>
            <a:off x="3583912" y="5527538"/>
            <a:ext cx="5024176" cy="432079"/>
            <a:chOff x="3557116" y="4793064"/>
            <a:chExt cx="5024176" cy="4320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A3550A-6E8B-06ED-9995-198FA5F18F63}"/>
                </a:ext>
              </a:extLst>
            </p:cNvPr>
            <p:cNvSpPr txBox="1"/>
            <p:nvPr/>
          </p:nvSpPr>
          <p:spPr>
            <a:xfrm>
              <a:off x="3688959" y="4874772"/>
              <a:ext cx="48140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tx1"/>
                  </a:solidFill>
                  <a:latin typeface="Avenir Next" panose="020B0503020202020204" pitchFamily="34" charset="0"/>
                </a:rPr>
                <a:t>Evaluation mainly through Precision metric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8247A7-7D63-244C-B0BB-A6A9F6C55E97}"/>
                </a:ext>
              </a:extLst>
            </p:cNvPr>
            <p:cNvSpPr/>
            <p:nvPr/>
          </p:nvSpPr>
          <p:spPr>
            <a:xfrm>
              <a:off x="3557116" y="4793064"/>
              <a:ext cx="5024176" cy="43207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</p:grpSp>
      <p:pic>
        <p:nvPicPr>
          <p:cNvPr id="31" name="Picture 2" descr="BÉDA Gyula | BME-MM">
            <a:extLst>
              <a:ext uri="{FF2B5EF4-FFF2-40B4-BE49-F238E27FC236}">
                <a16:creationId xmlns:a16="http://schemas.microsoft.com/office/drawing/2014/main" id="{4C89A489-F3BB-00C8-45F7-748B65FB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B1157-8086-5606-6011-75C60C621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Slide headline">
            <a:extLst>
              <a:ext uri="{FF2B5EF4-FFF2-40B4-BE49-F238E27FC236}">
                <a16:creationId xmlns:a16="http://schemas.microsoft.com/office/drawing/2014/main" id="{F90AD266-86C1-DE4E-7008-036F615E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Results</a:t>
            </a:r>
            <a:br>
              <a:rPr lang="en-US" dirty="0"/>
            </a:br>
            <a:r>
              <a:rPr lang="en-US" b="0" dirty="0">
                <a:latin typeface="Avenir Next Medium" panose="020B0503020202020204" pitchFamily="34" charset="0"/>
              </a:rPr>
              <a:t>Exploratory Analysis</a:t>
            </a:r>
            <a:br>
              <a:rPr lang="en-US" dirty="0"/>
            </a:b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B4C66-F6A6-63E0-8FCD-31A478A9D0EB}"/>
              </a:ext>
            </a:extLst>
          </p:cNvPr>
          <p:cNvSpPr/>
          <p:nvPr/>
        </p:nvSpPr>
        <p:spPr>
          <a:xfrm>
            <a:off x="10274396" y="6190592"/>
            <a:ext cx="1908857" cy="667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98560-2611-7191-47DA-45E7EB6B4C71}"/>
              </a:ext>
            </a:extLst>
          </p:cNvPr>
          <p:cNvSpPr/>
          <p:nvPr/>
        </p:nvSpPr>
        <p:spPr>
          <a:xfrm>
            <a:off x="0" y="1358537"/>
            <a:ext cx="12222480" cy="5499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FEDAEB3-CD67-3EBD-E9F5-09EB42D3C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162"/>
          <a:stretch/>
        </p:blipFill>
        <p:spPr>
          <a:xfrm>
            <a:off x="147040" y="2205948"/>
            <a:ext cx="8498590" cy="50962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91847C-8CFC-27DC-1680-07CB014A81ED}"/>
              </a:ext>
            </a:extLst>
          </p:cNvPr>
          <p:cNvSpPr txBox="1"/>
          <p:nvPr/>
        </p:nvSpPr>
        <p:spPr>
          <a:xfrm>
            <a:off x="9083538" y="3429000"/>
            <a:ext cx="27010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70 Movies rated 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on average (Median)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47FDB-21B2-6BA3-398F-BA961D0E1DD9}"/>
              </a:ext>
            </a:extLst>
          </p:cNvPr>
          <p:cNvSpPr txBox="1"/>
          <p:nvPr/>
        </p:nvSpPr>
        <p:spPr>
          <a:xfrm>
            <a:off x="-889220" y="1729515"/>
            <a:ext cx="79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  <a:latin typeface="Avenir Next" panose="020B0503020202020204" pitchFamily="34" charset="0"/>
              </a:rPr>
              <a:t>Number of users based on total number of ratings</a:t>
            </a:r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</p:txBody>
      </p:sp>
      <p:pic>
        <p:nvPicPr>
          <p:cNvPr id="16" name="Picture 2" descr="BÉDA Gyula | BME-MM">
            <a:extLst>
              <a:ext uri="{FF2B5EF4-FFF2-40B4-BE49-F238E27FC236}">
                <a16:creationId xmlns:a16="http://schemas.microsoft.com/office/drawing/2014/main" id="{938E91F2-A23E-5681-E3EB-F12C19F9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6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B79-A0DC-7AE0-E920-14962A21A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52CFC86-FA15-49E4-5816-9C85F11BFC45}"/>
              </a:ext>
            </a:extLst>
          </p:cNvPr>
          <p:cNvSpPr/>
          <p:nvPr/>
        </p:nvSpPr>
        <p:spPr>
          <a:xfrm>
            <a:off x="0" y="1358537"/>
            <a:ext cx="12222480" cy="5499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el 1" descr="Slide headline">
            <a:extLst>
              <a:ext uri="{FF2B5EF4-FFF2-40B4-BE49-F238E27FC236}">
                <a16:creationId xmlns:a16="http://schemas.microsoft.com/office/drawing/2014/main" id="{0CE83D60-FA8C-C78D-139B-1F97AC88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Results</a:t>
            </a:r>
            <a:br>
              <a:rPr lang="en-US" dirty="0"/>
            </a:br>
            <a:r>
              <a:rPr lang="en-US" b="0" dirty="0">
                <a:latin typeface="Avenir Next Medium" panose="020B0503020202020204" pitchFamily="34" charset="0"/>
              </a:rPr>
              <a:t>Exploratory Analysis</a:t>
            </a:r>
            <a:br>
              <a:rPr lang="en-US" dirty="0"/>
            </a:br>
            <a:endParaRPr lang="de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365C1-FED0-C114-CC06-44E932BE273E}"/>
              </a:ext>
            </a:extLst>
          </p:cNvPr>
          <p:cNvSpPr txBox="1"/>
          <p:nvPr/>
        </p:nvSpPr>
        <p:spPr>
          <a:xfrm>
            <a:off x="7047570" y="2751142"/>
            <a:ext cx="2375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Number of Ratings</a:t>
            </a:r>
            <a:endParaRPr lang="en-US" b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CD46D31-6DB4-6522-4ECA-1CC19F63C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9" r="44256"/>
          <a:stretch/>
        </p:blipFill>
        <p:spPr>
          <a:xfrm>
            <a:off x="664007" y="2066058"/>
            <a:ext cx="4830336" cy="4732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4A932-CA9A-03FC-22CB-04C651ED71CD}"/>
              </a:ext>
            </a:extLst>
          </p:cNvPr>
          <p:cNvSpPr txBox="1"/>
          <p:nvPr/>
        </p:nvSpPr>
        <p:spPr>
          <a:xfrm>
            <a:off x="-889220" y="1729515"/>
            <a:ext cx="79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  <a:latin typeface="Avenir Next" panose="020B0503020202020204" pitchFamily="34" charset="0"/>
              </a:rPr>
              <a:t>Number (size) and quality (color) of ratings per genre 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CAD8A-9B9D-C901-315C-0269A900E214}"/>
              </a:ext>
            </a:extLst>
          </p:cNvPr>
          <p:cNvSpPr txBox="1"/>
          <p:nvPr/>
        </p:nvSpPr>
        <p:spPr>
          <a:xfrm>
            <a:off x="9807282" y="2722789"/>
            <a:ext cx="2375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Rating</a:t>
            </a:r>
            <a:endParaRPr lang="en-US" b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A6550257-BB22-D731-58FE-8057A66545AF}"/>
              </a:ext>
            </a:extLst>
          </p:cNvPr>
          <p:cNvSpPr/>
          <p:nvPr/>
        </p:nvSpPr>
        <p:spPr>
          <a:xfrm>
            <a:off x="6731199" y="2694438"/>
            <a:ext cx="301083" cy="333703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5D4B6E7E-4BEA-69CC-65C6-CF159B06F794}"/>
              </a:ext>
            </a:extLst>
          </p:cNvPr>
          <p:cNvSpPr/>
          <p:nvPr/>
        </p:nvSpPr>
        <p:spPr>
          <a:xfrm rot="10800000">
            <a:off x="10162219" y="2694438"/>
            <a:ext cx="301083" cy="333703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900FA96-E427-017D-29A3-4AFE6715E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234" b="88658"/>
          <a:stretch/>
        </p:blipFill>
        <p:spPr>
          <a:xfrm>
            <a:off x="5342398" y="5729126"/>
            <a:ext cx="1689884" cy="938074"/>
          </a:xfrm>
          <a:prstGeom prst="rect">
            <a:avLst/>
          </a:prstGeom>
        </p:spPr>
      </p:pic>
      <p:pic>
        <p:nvPicPr>
          <p:cNvPr id="16" name="Picture 2" descr="BÉDA Gyula | BME-MM">
            <a:extLst>
              <a:ext uri="{FF2B5EF4-FFF2-40B4-BE49-F238E27FC236}">
                <a16:creationId xmlns:a16="http://schemas.microsoft.com/office/drawing/2014/main" id="{7AA0946A-4706-F933-7D60-706DD7BF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0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367B4-AA6A-AEE1-D4A8-1649B741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9099D8F-6C45-9092-7F7B-2AB25DD53FC1}"/>
              </a:ext>
            </a:extLst>
          </p:cNvPr>
          <p:cNvSpPr/>
          <p:nvPr/>
        </p:nvSpPr>
        <p:spPr>
          <a:xfrm>
            <a:off x="0" y="1358537"/>
            <a:ext cx="12222480" cy="5499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el 1" descr="Slide headline">
            <a:extLst>
              <a:ext uri="{FF2B5EF4-FFF2-40B4-BE49-F238E27FC236}">
                <a16:creationId xmlns:a16="http://schemas.microsoft.com/office/drawing/2014/main" id="{5F62399C-2CA5-D119-034F-7386E2A7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Results</a:t>
            </a:r>
            <a:br>
              <a:rPr lang="en-US" dirty="0"/>
            </a:br>
            <a:r>
              <a:rPr lang="en-US" b="0" dirty="0">
                <a:latin typeface="Avenir Next Medium" panose="020B0503020202020204" pitchFamily="34" charset="0"/>
              </a:rPr>
              <a:t>Exploratory Analysis</a:t>
            </a:r>
            <a:br>
              <a:rPr lang="en-US" dirty="0"/>
            </a:br>
            <a:endParaRPr lang="de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DCE30-0745-2213-65FD-4AAEDEB84718}"/>
              </a:ext>
            </a:extLst>
          </p:cNvPr>
          <p:cNvSpPr txBox="1"/>
          <p:nvPr/>
        </p:nvSpPr>
        <p:spPr>
          <a:xfrm>
            <a:off x="6755786" y="2751142"/>
            <a:ext cx="52817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Relative Dominance of frequently rated genres</a:t>
            </a:r>
            <a:endParaRPr lang="en-US" b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815A6-9D23-C314-C7C0-AE4E17A81272}"/>
              </a:ext>
            </a:extLst>
          </p:cNvPr>
          <p:cNvSpPr txBox="1"/>
          <p:nvPr/>
        </p:nvSpPr>
        <p:spPr>
          <a:xfrm>
            <a:off x="-889220" y="1729515"/>
            <a:ext cx="79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venir Next" panose="020B0503020202020204" pitchFamily="34" charset="0"/>
              </a:rPr>
              <a:t>Number of movies with best ratings for each genre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FC68B-D584-F147-4775-498E8BB40C89}"/>
              </a:ext>
            </a:extLst>
          </p:cNvPr>
          <p:cNvSpPr txBox="1"/>
          <p:nvPr/>
        </p:nvSpPr>
        <p:spPr>
          <a:xfrm>
            <a:off x="6540611" y="3780616"/>
            <a:ext cx="57120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True quality could be dominated by prevalence</a:t>
            </a:r>
            <a:endParaRPr lang="en-US" b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BA36DBF-B24F-7690-0712-DA6B42362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768" r="37853" b="1910"/>
          <a:stretch/>
        </p:blipFill>
        <p:spPr>
          <a:xfrm>
            <a:off x="346051" y="2037805"/>
            <a:ext cx="5442816" cy="46736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57BB9B-996A-63E5-DA25-60C21EF4E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426" t="4767" r="3063" b="47980"/>
          <a:stretch/>
        </p:blipFill>
        <p:spPr>
          <a:xfrm>
            <a:off x="6029850" y="4376056"/>
            <a:ext cx="735641" cy="2335361"/>
          </a:xfrm>
          <a:prstGeom prst="rect">
            <a:avLst/>
          </a:prstGeom>
        </p:spPr>
      </p:pic>
      <p:pic>
        <p:nvPicPr>
          <p:cNvPr id="17" name="Picture 2" descr="BÉDA Gyula | BME-MM">
            <a:extLst>
              <a:ext uri="{FF2B5EF4-FFF2-40B4-BE49-F238E27FC236}">
                <a16:creationId xmlns:a16="http://schemas.microsoft.com/office/drawing/2014/main" id="{69DCAC41-B531-81B9-7760-12C85AD36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777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66FB1-E277-53F7-FF83-854C04090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1AB149-AB7A-4CEE-D72D-BA0E791ED15D}"/>
              </a:ext>
            </a:extLst>
          </p:cNvPr>
          <p:cNvSpPr/>
          <p:nvPr/>
        </p:nvSpPr>
        <p:spPr>
          <a:xfrm>
            <a:off x="0" y="1358537"/>
            <a:ext cx="12222480" cy="5499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el 1" descr="Slide headline">
            <a:extLst>
              <a:ext uri="{FF2B5EF4-FFF2-40B4-BE49-F238E27FC236}">
                <a16:creationId xmlns:a16="http://schemas.microsoft.com/office/drawing/2014/main" id="{456B6D97-11E6-3D30-CC05-0F7F2CBF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Results</a:t>
            </a:r>
            <a:br>
              <a:rPr lang="en-US" dirty="0"/>
            </a:br>
            <a:r>
              <a:rPr lang="en-US" b="0" dirty="0">
                <a:latin typeface="Avenir Next Medium" panose="020B0503020202020204" pitchFamily="34" charset="0"/>
              </a:rPr>
              <a:t>Exploratory Analysis</a:t>
            </a:r>
            <a:br>
              <a:rPr lang="en-US" dirty="0"/>
            </a:br>
            <a:endParaRPr lang="de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081F08-D7D5-021E-2C7B-9130EC0E0B5B}"/>
              </a:ext>
            </a:extLst>
          </p:cNvPr>
          <p:cNvSpPr txBox="1"/>
          <p:nvPr/>
        </p:nvSpPr>
        <p:spPr>
          <a:xfrm>
            <a:off x="8091278" y="2751142"/>
            <a:ext cx="39462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Tags do not correlate </a:t>
            </a:r>
            <a:b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</a:br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with movies watched</a:t>
            </a:r>
            <a:endParaRPr lang="en-US" b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7B60D-041A-6BBC-C294-11F09D1BF6DB}"/>
              </a:ext>
            </a:extLst>
          </p:cNvPr>
          <p:cNvSpPr txBox="1"/>
          <p:nvPr/>
        </p:nvSpPr>
        <p:spPr>
          <a:xfrm>
            <a:off x="-889220" y="1729515"/>
            <a:ext cx="79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venir Next" panose="020B0503020202020204" pitchFamily="34" charset="0"/>
              </a:rPr>
              <a:t>Number good tags given per movies watched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C02D47-D4F6-D2D5-C36D-2A04DED01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85"/>
          <a:stretch/>
        </p:blipFill>
        <p:spPr>
          <a:xfrm>
            <a:off x="154488" y="2312126"/>
            <a:ext cx="7936790" cy="4350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D71357-DE6D-70FA-7416-88D55D3B9179}"/>
              </a:ext>
            </a:extLst>
          </p:cNvPr>
          <p:cNvSpPr txBox="1"/>
          <p:nvPr/>
        </p:nvSpPr>
        <p:spPr>
          <a:xfrm>
            <a:off x="7971527" y="3780616"/>
            <a:ext cx="428115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Few people provide </a:t>
            </a:r>
            <a:b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</a:br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most of the tags</a:t>
            </a:r>
            <a:endParaRPr lang="en-US" b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pic>
        <p:nvPicPr>
          <p:cNvPr id="15" name="Picture 2" descr="BÉDA Gyula | BME-MM">
            <a:extLst>
              <a:ext uri="{FF2B5EF4-FFF2-40B4-BE49-F238E27FC236}">
                <a16:creationId xmlns:a16="http://schemas.microsoft.com/office/drawing/2014/main" id="{CA9AA0DC-AB1B-4BFB-5E79-0218BD0A0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2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82C41-2656-2DE6-E944-4AEA75960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871186-95C7-3073-6167-97D98F7EE824}"/>
              </a:ext>
            </a:extLst>
          </p:cNvPr>
          <p:cNvSpPr/>
          <p:nvPr/>
        </p:nvSpPr>
        <p:spPr>
          <a:xfrm>
            <a:off x="0" y="1358537"/>
            <a:ext cx="12222480" cy="5499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el 1" descr="Slide headline">
            <a:extLst>
              <a:ext uri="{FF2B5EF4-FFF2-40B4-BE49-F238E27FC236}">
                <a16:creationId xmlns:a16="http://schemas.microsoft.com/office/drawing/2014/main" id="{46EAD254-657A-2C9C-94EF-423C093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Results</a:t>
            </a:r>
            <a:br>
              <a:rPr lang="en-US" dirty="0"/>
            </a:br>
            <a:r>
              <a:rPr lang="en-US" b="0" dirty="0">
                <a:latin typeface="Avenir Next Medium" panose="020B0503020202020204" pitchFamily="34" charset="0"/>
              </a:rPr>
              <a:t>Exploratory Analysis</a:t>
            </a:r>
            <a:br>
              <a:rPr lang="en-US" dirty="0"/>
            </a:br>
            <a:endParaRPr lang="de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1F2F3D-CD77-3B88-2558-D926059407FE}"/>
              </a:ext>
            </a:extLst>
          </p:cNvPr>
          <p:cNvSpPr txBox="1"/>
          <p:nvPr/>
        </p:nvSpPr>
        <p:spPr>
          <a:xfrm>
            <a:off x="7971528" y="2751142"/>
            <a:ext cx="40659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Very few tags associated </a:t>
            </a:r>
            <a:b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</a:br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with bad ratings</a:t>
            </a:r>
            <a:endParaRPr lang="en-US" b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C5CBC-6761-F6A0-83CD-D481D01D2730}"/>
              </a:ext>
            </a:extLst>
          </p:cNvPr>
          <p:cNvSpPr txBox="1"/>
          <p:nvPr/>
        </p:nvSpPr>
        <p:spPr>
          <a:xfrm>
            <a:off x="-889220" y="1729515"/>
            <a:ext cx="79367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venir Next" panose="020B0503020202020204" pitchFamily="34" charset="0"/>
              </a:rPr>
              <a:t>Number good tags given per movies watched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63F63-9EAD-737E-3CCC-EEDC67088DEA}"/>
              </a:ext>
            </a:extLst>
          </p:cNvPr>
          <p:cNvSpPr txBox="1"/>
          <p:nvPr/>
        </p:nvSpPr>
        <p:spPr>
          <a:xfrm>
            <a:off x="7971527" y="3780616"/>
            <a:ext cx="428115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Bad tags overly represent the opinions of only ten people </a:t>
            </a:r>
            <a:b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</a:br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(And only </a:t>
            </a:r>
            <a:r>
              <a:rPr lang="en-US" b="1" u="sng" dirty="0">
                <a:solidFill>
                  <a:schemeClr val="accent6"/>
                </a:solidFill>
                <a:latin typeface="Avenir Next" panose="020B0503020202020204" pitchFamily="34" charset="0"/>
              </a:rPr>
              <a:t>one</a:t>
            </a:r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 in particular)</a:t>
            </a:r>
            <a:endParaRPr lang="en-US" b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7708A8-D1D4-B817-F23E-BD780A8C5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18"/>
          <a:stretch/>
        </p:blipFill>
        <p:spPr>
          <a:xfrm>
            <a:off x="199128" y="2417641"/>
            <a:ext cx="7772400" cy="4257631"/>
          </a:xfrm>
          <a:prstGeom prst="rect">
            <a:avLst/>
          </a:prstGeom>
        </p:spPr>
      </p:pic>
      <p:pic>
        <p:nvPicPr>
          <p:cNvPr id="12" name="Picture 2" descr="BÉDA Gyula | BME-MM">
            <a:extLst>
              <a:ext uri="{FF2B5EF4-FFF2-40B4-BE49-F238E27FC236}">
                <a16:creationId xmlns:a16="http://schemas.microsoft.com/office/drawing/2014/main" id="{BCC632A3-EF71-5FDA-ADF9-39DD5B34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3" y="210437"/>
            <a:ext cx="1376593" cy="3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588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_02_05 DMT Template.potx" id="{8A844B2A-5FDD-40B4-8AF7-2BCBF2200389}" vid="{62EE1801-CD87-4AE6-AF71-A274149A0713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2024_02_05 DMT Template</Template>
  <TotalTime>703</TotalTime>
  <Words>608</Words>
  <Application>Microsoft Macintosh PowerPoint</Application>
  <PresentationFormat>Widescreen</PresentationFormat>
  <Paragraphs>154</Paragraphs>
  <Slides>14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Avenir Black</vt:lpstr>
      <vt:lpstr>Avenir Next</vt:lpstr>
      <vt:lpstr>Avenir Next Demi Bold</vt:lpstr>
      <vt:lpstr>Avenir Next Medium</vt:lpstr>
      <vt:lpstr>Siemens 2022</vt:lpstr>
      <vt:lpstr>think-cell Slide</vt:lpstr>
      <vt:lpstr>think-cell Folie</vt:lpstr>
      <vt:lpstr>Movie Recommender System</vt:lpstr>
      <vt:lpstr>Motivation The Goal</vt:lpstr>
      <vt:lpstr>Data The MovieLens Dataset: 3 essential files</vt:lpstr>
      <vt:lpstr>Modeling Two Models </vt:lpstr>
      <vt:lpstr>Results Exploratory Analysis </vt:lpstr>
      <vt:lpstr>Results Exploratory Analysis </vt:lpstr>
      <vt:lpstr>Results Exploratory Analysis </vt:lpstr>
      <vt:lpstr>Results Exploratory Analysis </vt:lpstr>
      <vt:lpstr>Results Exploratory Analysis </vt:lpstr>
      <vt:lpstr>Results Model Evaluation </vt:lpstr>
      <vt:lpstr>Results Personal Evaluation </vt:lpstr>
      <vt:lpstr>Results Conclusion </vt:lpstr>
      <vt:lpstr>Summary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Hoffmann, Tim Benjamin (FT RPD AMC DMT-DE)</dc:creator>
  <cp:keywords>Template</cp:keywords>
  <dc:description>Version 3.4.4
April 2023</dc:description>
  <cp:lastModifiedBy>Hoffmann Tim Benjamin</cp:lastModifiedBy>
  <cp:revision>34</cp:revision>
  <dcterms:created xsi:type="dcterms:W3CDTF">2025-01-23T12:03:53Z</dcterms:created>
  <dcterms:modified xsi:type="dcterms:W3CDTF">2025-05-28T09:42:11Z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</Properties>
</file>